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メンタルヘルス・セルフケア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7C3A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怒りのコントロール技法｜建設的な伝え方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セルフケアに関心がある方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mental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怒りのコントロール技法｜建設的な伝え方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ental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怒りの感情を理解する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怒りのコントロール技法（衝動の制御）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建設的な伝え方（アサーション）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職場での実践例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怒りの感情を理解する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怒りとは何か：自然で必要な感情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「怒ってはいけない」ではなく「上手に怒る」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脳科学が解明：怒りが生まれるメカニズム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扁桃体の暴走：理性より感情が先に反応する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怒りの役割：身を守る・境界線を守る・行動のエネルギー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心理学の「一次感情と二次感情」：怒りの裏側にある本音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怒りは氷山の一角：不安・悲しみ・寂しさが隠れている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怒りのトリガー：何が怒りのスイッチを押すのか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コアビリーフ（べき思考）：「〇〇すべき」が怒りを生む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「時間を守るべき」「ルールは守るべき」の固定観念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行動経済学の「損失回避」：期待が裏切られると怒る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怒りの温度：1〜10で自分の怒りを測る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怒りの種類：健康的な怒りと不健康な怒り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アサーティブな怒り vs アグレッシブな怒り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パッシブアグレッシブ：溜め込んで陰湿になる怒り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脳科学の「6秒ルール」：怒りのピークは6秒間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怒りっぽい人の特徴：完璧主義・せっかち・正義感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怒りを溜め込む人の特徴：我慢・気遣い・自己犠牲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怒りが体に与える影響：血圧上昇・心臓負担・免疫低下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慢性的な怒りがもたらす病気：心疾患・胃潰瘍・うつ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実践ワーク：最近怒ったことを思い出して分析しよう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怒りのコントロール技法（衝動の制御）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アンガーマネジメントとは：怒りと上手に付き合う技術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怒りを消すのではなく「コントロール」する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脳科学の「前頭前野の活性化」：理性で感情を制御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6秒ルール：カッとなったら6秒待つ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数を数える・深呼吸する・その場を離れる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タイムアウト法：怒りが収まるまで距離を置く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「少し時間をください」と伝えて一旦離れる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心理学の「コーピングマントラ」：魔法の言葉を唱える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「大丈夫」「まあいいか」「仕方ない」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グラウンディング：今ここに意識を向ける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五感を使う：見る・聞く・触る・嗅ぐ・味わう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認知の再構築：怒りの原因を見直す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「本当にそうか？」「他の見方はないか？」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行動経済学の「パースペクティブ」：視点を変える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相手の立場で考える：「なぜそうしたのか？」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ストレスログ：怒りのパターンを記録する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いつ・どこで・誰に・何に怒ったか分析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トリガーの特定：自分が怒りやすい状況を知る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予防策：トリガーを避ける・準備する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脳科学の「リラクゼーション反応」：体をゆるめると心も落ち着く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プログレッシブマッスルリラクゼーション：筋肉を緊張→弛緩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怒りの3段階対応：予防→抑制→事後対処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実践ワーク：自分の怒りコントロール法を3つ決めよう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建設的な伝え方（アサーション）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アサーションとは：自他尊重のコミュニケーション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3つのコミュニケーションスタイル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アグレッシブ（攻撃的）：自分OK・相手NG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パッシブ（受身的）：自分NG・相手OK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アサーティブ（主張的）：自分OK・相手OK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心理学の「Win-Win」：対立ではなく協力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DESC法：建設的に伝える4ステップ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D：事実を描写する（Describe）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E：自分の感情を表現する（Express）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S：提案する（Specify）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C：選択肢を示す（Choose）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I（アイ）メッセージ：主語を「私」にする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「あなたが悪い」ではなく「私は困っている」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脳科学の「防衛反応」：責められると脳が閉じる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行動経済学の「フレーミング」：言い方で受け取り方が変わる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ネガティブをポジティブに変換する表現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「〇〇しないで」→「〇〇してくれると嬉しい」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境界線を引く：ノーと言う技術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断る時の3ステップ：感謝→理由→代案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相手の立場を尊重しながら自分の意見を言う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「あなたの考えもわかる。私は〇〇と思う」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実践ワーク：最近の不満をDESC法で伝える練習をしよう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職場での実践例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職場で怒りが生まれやすい5つの場面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場面1：上司の理不尽な指示・態度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場面2：同僚の非協力的な態度・仕事の押し付け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場面3：部下の指示無視・ミスの繰り返し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場面4：顧客のクレーム・無理な要求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場面5：過重労働・長時間残業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心理学の「ストレッサーの蓄積」：小さな不満が爆発する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上司への怒り：どう伝えるか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1on1の機会を使って冷静に相談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同僚への怒り：協力を引き出す伝え方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「手伝ってもらえると助かる」のお願い形式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部下への怒り：叱り方のポイント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行動を指摘し、人格を否定しない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脳科学の「建設的フィードバック」：改善を促す伝え方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顧客への怒り：感情を出さずプロとして対応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共感→謝罪→解決策の3ステップ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チーム内の怒りの連鎖を断つ：負の感情を広げない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行動経済学の「感情の伝染」：怒りは周囲に広がる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ハラスメントとアンガーマネジメント：境界線を理解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パワハラにならない叱り方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組織のアンガーマネジメント：風土づくり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心理的安全性のある職場：怒りを建設的に表現できる環境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実践ワーク：職場の怒りシーンを想定してロールプレイ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怒りの感情を理解する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怒りとは何か：自然で必要な感情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行動経済学の「損失回避」：期待が裏切られると怒る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慢性的な怒りがもたらす病気：心疾患・胃潰瘍・うつ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怒りのコントロール技法（衝動の制御）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アンガーマネジメントとは：怒りと上手に付き合う技術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認知の再構築：怒りの原因を見直す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怒りの3段階対応：予防→抑制→事後対処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建設的な伝え方（アサーション）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アサーションとは：自他尊重のコミュニケーション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I（アイ）メッセージ：主語を「私」にする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「あなたの考えもわかる。私は〇〇と思う」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職場での実践例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職場で怒りが生まれやすい5つの場面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部下への怒り：叱り方のポイント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心理的安全性のある職場：怒りを建設的に表現できる環境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5B21B6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ental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DE9FE"/>
          </a:solidFill>
          <a:ln w="9525">
            <a:solidFill>
              <a:srgbClr val="5B21B6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21B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5B21B6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DE9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アンガーマネジメント実践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2026-05-06T05:24:50Z</dcterms:created>
  <dcterms:modified xsi:type="dcterms:W3CDTF">2026-05-06T05:24:50Z</dcterms:modified>
</cp:coreProperties>
</file>