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notesMasterIdLst>
    <p:notesMasterId r:id="rId11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notesMaster" Target="notesMasters/notesMaster1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65760" cy="6858000"/>
          </a:xfrm>
          <a:prstGeom prst="rect">
            <a:avLst/>
          </a:prstGeom>
          <a:solidFill>
            <a:srgbClr val="1E3A8A"/>
          </a:solidFill>
          <a:ln/>
        </p:spPr>
      </p:sp>
      <p:sp>
        <p:nvSpPr>
          <p:cNvPr id="3" name="Text 1"/>
          <p:cNvSpPr/>
          <p:nvPr/>
        </p:nvSpPr>
        <p:spPr>
          <a:xfrm>
            <a:off x="7848295" y="320040"/>
            <a:ext cx="384048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i="1" dirty="0">
                <a:solidFill>
                  <a:srgbClr val="B45309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営業提案用カリキュラム資料（試作版）</a:t>
            </a:r>
            <a:endParaRPr lang="en-US" sz="1000" dirty="0"/>
          </a:p>
        </p:txBody>
      </p:sp>
      <p:sp>
        <p:nvSpPr>
          <p:cNvPr id="4" name="Shape 2"/>
          <p:cNvSpPr/>
          <p:nvPr/>
        </p:nvSpPr>
        <p:spPr>
          <a:xfrm>
            <a:off x="868680" y="1188720"/>
            <a:ext cx="2377440" cy="457200"/>
          </a:xfrm>
          <a:prstGeom prst="roundRect">
            <a:avLst>
              <a:gd name="adj" fmla="val 10000"/>
            </a:avLst>
          </a:prstGeom>
          <a:solidFill>
            <a:srgbClr val="DBEAFE"/>
          </a:solidFill>
          <a:ln w="9525">
            <a:solidFill>
              <a:srgbClr val="1E3A8A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68680" y="1188720"/>
            <a:ext cx="23774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1E3A8A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生成AI活用実践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868680" y="1828800"/>
            <a:ext cx="10820095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Microsoft Copilot実践活用</a:t>
            </a:r>
            <a:endParaRPr lang="en-US" sz="3600" dirty="0"/>
          </a:p>
        </p:txBody>
      </p:sp>
      <p:sp>
        <p:nvSpPr>
          <p:cNvPr id="7" name="Shape 5"/>
          <p:cNvSpPr/>
          <p:nvPr/>
        </p:nvSpPr>
        <p:spPr>
          <a:xfrm>
            <a:off x="868680" y="3200400"/>
            <a:ext cx="1828800" cy="0"/>
          </a:xfrm>
          <a:prstGeom prst="line">
            <a:avLst/>
          </a:prstGeom>
          <a:noFill/>
          <a:ln w="38100">
            <a:solidFill>
              <a:srgbClr val="2563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68680" y="3383280"/>
            <a:ext cx="10820095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Office連携｜Word/Excel/PowerPointでの活用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868680" y="4297680"/>
            <a:ext cx="3484778" cy="8686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1005840" y="4389120"/>
            <a:ext cx="321045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b="1" dirty="0">
                <a:solidFill>
                  <a:srgbClr val="1E3A8A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実施時間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1005840" y="4663440"/>
            <a:ext cx="3210458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spcAft>
                <a:spcPts val="100"/>
              </a:spcAft>
              <a:buNone/>
            </a:pPr>
            <a:r>
              <a:rPr lang="en-US" sz="1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最小: 45分〜</a:t>
            </a:r>
            <a:endParaRPr lang="en-US" sz="1200" dirty="0"/>
          </a:p>
          <a:p>
            <a:pPr algn="l" indent="0" marL="0">
              <a:spcAft>
                <a:spcPts val="100"/>
              </a:spcAft>
              <a:buNone/>
            </a:pPr>
            <a:r>
              <a:rPr lang="en-US" sz="1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推奨: 4時間程度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4536338" y="4297680"/>
            <a:ext cx="3484778" cy="8686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673498" y="4389120"/>
            <a:ext cx="321045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b="1" dirty="0">
                <a:solidFill>
                  <a:srgbClr val="1E3A8A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実施形式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4673498" y="4663440"/>
            <a:ext cx="3210458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オンライン / 対面 / ハイブリッド / LMS / eラーニング</a:t>
            </a:r>
            <a:endParaRPr lang="en-US" sz="1400" dirty="0"/>
          </a:p>
        </p:txBody>
      </p:sp>
      <p:sp>
        <p:nvSpPr>
          <p:cNvPr id="15" name="Shape 13"/>
          <p:cNvSpPr/>
          <p:nvPr/>
        </p:nvSpPr>
        <p:spPr>
          <a:xfrm>
            <a:off x="8203997" y="4297680"/>
            <a:ext cx="3484778" cy="8686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8341157" y="4389120"/>
            <a:ext cx="321045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b="1" dirty="0">
                <a:solidFill>
                  <a:srgbClr val="1E3A8A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対象者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8341157" y="4663440"/>
            <a:ext cx="3210458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全社員 / 業務での AI 活用を検討する方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868680" y="6126480"/>
            <a:ext cx="1082009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試作版です。掲載・カスタマイズに関するご相談はお気軽にどうぞ。</a:t>
            </a:r>
            <a:endParaRPr lang="en-US" sz="1000" dirty="0"/>
          </a:p>
        </p:txBody>
      </p:sp>
      <p:pic>
        <p:nvPicPr>
          <p:cNvPr id="19" name="Image 0" descr="/Users/apple/管理フォルダ/01_進行中プロジェクト/trainer-portfolio-system/02_templates/assets/images/v10/_pptx/course_ai-002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408615" y="777240"/>
            <a:ext cx="1280160" cy="1280160"/>
          </a:xfrm>
          <a:prstGeom prst="rect">
            <a:avLst/>
          </a:prstGeom>
        </p:spPr>
      </p:pic>
      <p:sp>
        <p:nvSpPr>
          <p:cNvPr id="20" name="Text 17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Microsoft Copilot実践活用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1E3A8A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Microsoft Copilot実践活用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講座概要 ／ 対応可能形式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2563EB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234440"/>
            <a:ext cx="1118585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E3A8A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講座概要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502920" y="1600200"/>
            <a:ext cx="11185855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Office連携｜Word/Excel/PowerPointでの活用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502920" y="2286000"/>
            <a:ext cx="3606698" cy="457200"/>
          </a:xfrm>
          <a:prstGeom prst="rect">
            <a:avLst/>
          </a:prstGeom>
          <a:solidFill>
            <a:srgbClr val="DBEAFE"/>
          </a:solidFill>
          <a:ln w="9525">
            <a:solidFill>
              <a:srgbClr val="1E3A8A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85800" y="2286000"/>
            <a:ext cx="324093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E3A8A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対応可能形式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502920" y="2743200"/>
            <a:ext cx="3606698" cy="29260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85800" y="2880360"/>
            <a:ext cx="3240938" cy="2606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オンライン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対面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ハイブリッド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LMS / eラーニング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4292498" y="2286000"/>
            <a:ext cx="3606698" cy="457200"/>
          </a:xfrm>
          <a:prstGeom prst="rect">
            <a:avLst/>
          </a:prstGeom>
          <a:solidFill>
            <a:srgbClr val="DBEAFE"/>
          </a:solidFill>
          <a:ln w="9525">
            <a:solidFill>
              <a:srgbClr val="1E3A8A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475378" y="2286000"/>
            <a:ext cx="324093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E3A8A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カスタマイズ可能項目</a:t>
            </a:r>
            <a:endParaRPr lang="en-US" sz="1400" dirty="0"/>
          </a:p>
        </p:txBody>
      </p:sp>
      <p:sp>
        <p:nvSpPr>
          <p:cNvPr id="14" name="Shape 12"/>
          <p:cNvSpPr/>
          <p:nvPr/>
        </p:nvSpPr>
        <p:spPr>
          <a:xfrm>
            <a:off x="4292498" y="2743200"/>
            <a:ext cx="3606698" cy="29260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475378" y="2880360"/>
            <a:ext cx="3240938" cy="2606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対象者・階層に応じた内容調整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研修時間（実施時間からの拡張・短縮）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実施形式（オンライン / 対面 / ハイブリッド）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業界別ユースケースの差し替え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社内ルール・既存制度への反映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演習データ・事例の差し替え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8082077" y="2286000"/>
            <a:ext cx="3606698" cy="457200"/>
          </a:xfrm>
          <a:prstGeom prst="rect">
            <a:avLst/>
          </a:prstGeom>
          <a:solidFill>
            <a:srgbClr val="DBEAFE"/>
          </a:solidFill>
          <a:ln w="9525">
            <a:solidFill>
              <a:srgbClr val="1E3A8A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264957" y="2286000"/>
            <a:ext cx="324093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E3A8A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受講環境</a:t>
            </a:r>
            <a:endParaRPr lang="en-US" sz="1400" dirty="0"/>
          </a:p>
        </p:txBody>
      </p:sp>
      <p:sp>
        <p:nvSpPr>
          <p:cNvPr id="18" name="Shape 16"/>
          <p:cNvSpPr/>
          <p:nvPr/>
        </p:nvSpPr>
        <p:spPr>
          <a:xfrm>
            <a:off x="8082077" y="2743200"/>
            <a:ext cx="3606698" cy="29260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8264957" y="2880360"/>
            <a:ext cx="3240938" cy="2606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オンラインツール: Zoom / Google Workspace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PC（カメラ・マイクが利用できる環境を推奨）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詳細な受講環境は実案件のヒアリング後に調整します。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502920" y="5806440"/>
            <a:ext cx="1118585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上記は講師として対応可能な共通条件です。講座個別の確定仕様ではなく、実案件ではヒアリング後に調整します。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Microsoft Copilot実践活用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1E3A8A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Microsoft Copilot実践活用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カリキュラム概要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2563EB"/>
            </a:solidFill>
            <a:prstDash val="solid"/>
          </a:ln>
        </p:spPr>
      </p:sp>
      <p:pic>
        <p:nvPicPr>
          <p:cNvPr id="6" name="Image 0" descr="/Users/apple/管理フォルダ/01_進行中プロジェクト/trainer-portfolio-system/02_templates/assets/images/v10/_pptx/course_ai-002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140135" y="274320"/>
            <a:ext cx="548640" cy="548640"/>
          </a:xfrm>
          <a:prstGeom prst="rect">
            <a:avLst/>
          </a:prstGeom>
        </p:spPr>
      </p:pic>
      <p:sp>
        <p:nvSpPr>
          <p:cNvPr id="7" name="Shape 4"/>
          <p:cNvSpPr/>
          <p:nvPr/>
        </p:nvSpPr>
        <p:spPr>
          <a:xfrm>
            <a:off x="502920" y="1280160"/>
            <a:ext cx="11185855" cy="1097280"/>
          </a:xfrm>
          <a:prstGeom prst="rect">
            <a:avLst/>
          </a:prstGeom>
          <a:solidFill>
            <a:srgbClr val="F9FAFB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Shape 5"/>
          <p:cNvSpPr/>
          <p:nvPr/>
        </p:nvSpPr>
        <p:spPr>
          <a:xfrm>
            <a:off x="502920" y="1280160"/>
            <a:ext cx="137160" cy="1097280"/>
          </a:xfrm>
          <a:prstGeom prst="rect">
            <a:avLst/>
          </a:prstGeom>
          <a:solidFill>
            <a:srgbClr val="1E3A8A"/>
          </a:solidFill>
          <a:ln/>
        </p:spPr>
      </p:sp>
      <p:sp>
        <p:nvSpPr>
          <p:cNvPr id="9" name="Text 6"/>
          <p:cNvSpPr/>
          <p:nvPr/>
        </p:nvSpPr>
        <p:spPr>
          <a:xfrm>
            <a:off x="777240" y="1389888"/>
            <a:ext cx="1371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E3A8A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1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777240" y="1691640"/>
            <a:ext cx="107286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Copilotの機能と特徴</a:t>
            </a:r>
            <a:endParaRPr lang="en-US" sz="1400" dirty="0"/>
          </a:p>
        </p:txBody>
      </p:sp>
      <p:sp>
        <p:nvSpPr>
          <p:cNvPr id="11" name="Text 8"/>
          <p:cNvSpPr/>
          <p:nvPr/>
        </p:nvSpPr>
        <p:spPr>
          <a:xfrm>
            <a:off x="777240" y="2057400"/>
            <a:ext cx="107286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詳細カリキュラム: 後続ページに掲載</a:t>
            </a:r>
            <a:endParaRPr lang="en-US" sz="1000" dirty="0"/>
          </a:p>
        </p:txBody>
      </p:sp>
      <p:sp>
        <p:nvSpPr>
          <p:cNvPr id="12" name="Shape 9"/>
          <p:cNvSpPr/>
          <p:nvPr/>
        </p:nvSpPr>
        <p:spPr>
          <a:xfrm>
            <a:off x="502920" y="2514600"/>
            <a:ext cx="11185855" cy="1097280"/>
          </a:xfrm>
          <a:prstGeom prst="rect">
            <a:avLst/>
          </a:prstGeom>
          <a:solidFill>
            <a:srgbClr val="F9FAFB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3" name="Shape 10"/>
          <p:cNvSpPr/>
          <p:nvPr/>
        </p:nvSpPr>
        <p:spPr>
          <a:xfrm>
            <a:off x="502920" y="2514600"/>
            <a:ext cx="137160" cy="1097280"/>
          </a:xfrm>
          <a:prstGeom prst="rect">
            <a:avLst/>
          </a:prstGeom>
          <a:solidFill>
            <a:srgbClr val="1E3A8A"/>
          </a:solidFill>
          <a:ln/>
        </p:spPr>
      </p:sp>
      <p:sp>
        <p:nvSpPr>
          <p:cNvPr id="14" name="Text 11"/>
          <p:cNvSpPr/>
          <p:nvPr/>
        </p:nvSpPr>
        <p:spPr>
          <a:xfrm>
            <a:off x="777240" y="2624328"/>
            <a:ext cx="1371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E3A8A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2</a:t>
            </a:r>
            <a:endParaRPr lang="en-US" sz="1200" dirty="0"/>
          </a:p>
        </p:txBody>
      </p:sp>
      <p:sp>
        <p:nvSpPr>
          <p:cNvPr id="15" name="Text 12"/>
          <p:cNvSpPr/>
          <p:nvPr/>
        </p:nvSpPr>
        <p:spPr>
          <a:xfrm>
            <a:off x="777240" y="2926080"/>
            <a:ext cx="107286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Excel/PowerPointでの業務自動化</a:t>
            </a:r>
            <a:endParaRPr lang="en-US" sz="1400" dirty="0"/>
          </a:p>
        </p:txBody>
      </p:sp>
      <p:sp>
        <p:nvSpPr>
          <p:cNvPr id="16" name="Text 13"/>
          <p:cNvSpPr/>
          <p:nvPr/>
        </p:nvSpPr>
        <p:spPr>
          <a:xfrm>
            <a:off x="777240" y="3291840"/>
            <a:ext cx="107286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詳細カリキュラム: 後続ページに掲載</a:t>
            </a:r>
            <a:endParaRPr lang="en-US" sz="1000" dirty="0"/>
          </a:p>
        </p:txBody>
      </p:sp>
      <p:sp>
        <p:nvSpPr>
          <p:cNvPr id="17" name="Shape 14"/>
          <p:cNvSpPr/>
          <p:nvPr/>
        </p:nvSpPr>
        <p:spPr>
          <a:xfrm>
            <a:off x="502920" y="3749040"/>
            <a:ext cx="11185855" cy="1097280"/>
          </a:xfrm>
          <a:prstGeom prst="rect">
            <a:avLst/>
          </a:prstGeom>
          <a:solidFill>
            <a:srgbClr val="F9FAFB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8" name="Shape 15"/>
          <p:cNvSpPr/>
          <p:nvPr/>
        </p:nvSpPr>
        <p:spPr>
          <a:xfrm>
            <a:off x="502920" y="3749040"/>
            <a:ext cx="137160" cy="1097280"/>
          </a:xfrm>
          <a:prstGeom prst="rect">
            <a:avLst/>
          </a:prstGeom>
          <a:solidFill>
            <a:srgbClr val="1E3A8A"/>
          </a:solidFill>
          <a:ln/>
        </p:spPr>
      </p:sp>
      <p:sp>
        <p:nvSpPr>
          <p:cNvPr id="19" name="Text 16"/>
          <p:cNvSpPr/>
          <p:nvPr/>
        </p:nvSpPr>
        <p:spPr>
          <a:xfrm>
            <a:off x="777240" y="3858768"/>
            <a:ext cx="1371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E3A8A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3</a:t>
            </a:r>
            <a:endParaRPr lang="en-US" sz="1200" dirty="0"/>
          </a:p>
        </p:txBody>
      </p:sp>
      <p:sp>
        <p:nvSpPr>
          <p:cNvPr id="20" name="Text 17"/>
          <p:cNvSpPr/>
          <p:nvPr/>
        </p:nvSpPr>
        <p:spPr>
          <a:xfrm>
            <a:off x="777240" y="4160520"/>
            <a:ext cx="107286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Teams/Outlookでの会議・メール効率化</a:t>
            </a:r>
            <a:endParaRPr lang="en-US" sz="1400" dirty="0"/>
          </a:p>
        </p:txBody>
      </p:sp>
      <p:sp>
        <p:nvSpPr>
          <p:cNvPr id="21" name="Text 18"/>
          <p:cNvSpPr/>
          <p:nvPr/>
        </p:nvSpPr>
        <p:spPr>
          <a:xfrm>
            <a:off x="777240" y="4526280"/>
            <a:ext cx="107286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詳細カリキュラム: 後続ページに掲載</a:t>
            </a:r>
            <a:endParaRPr lang="en-US" sz="1000" dirty="0"/>
          </a:p>
        </p:txBody>
      </p:sp>
      <p:sp>
        <p:nvSpPr>
          <p:cNvPr id="22" name="Shape 19"/>
          <p:cNvSpPr/>
          <p:nvPr/>
        </p:nvSpPr>
        <p:spPr>
          <a:xfrm>
            <a:off x="502920" y="4983480"/>
            <a:ext cx="11185855" cy="1097280"/>
          </a:xfrm>
          <a:prstGeom prst="rect">
            <a:avLst/>
          </a:prstGeom>
          <a:solidFill>
            <a:srgbClr val="F9FAFB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23" name="Shape 20"/>
          <p:cNvSpPr/>
          <p:nvPr/>
        </p:nvSpPr>
        <p:spPr>
          <a:xfrm>
            <a:off x="502920" y="4983480"/>
            <a:ext cx="137160" cy="1097280"/>
          </a:xfrm>
          <a:prstGeom prst="rect">
            <a:avLst/>
          </a:prstGeom>
          <a:solidFill>
            <a:srgbClr val="1E3A8A"/>
          </a:solidFill>
          <a:ln/>
        </p:spPr>
      </p:sp>
      <p:sp>
        <p:nvSpPr>
          <p:cNvPr id="24" name="Text 21"/>
          <p:cNvSpPr/>
          <p:nvPr/>
        </p:nvSpPr>
        <p:spPr>
          <a:xfrm>
            <a:off x="777240" y="5093208"/>
            <a:ext cx="1371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E3A8A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4</a:t>
            </a:r>
            <a:endParaRPr lang="en-US" sz="1200" dirty="0"/>
          </a:p>
        </p:txBody>
      </p:sp>
      <p:sp>
        <p:nvSpPr>
          <p:cNvPr id="25" name="Text 22"/>
          <p:cNvSpPr/>
          <p:nvPr/>
        </p:nvSpPr>
        <p:spPr>
          <a:xfrm>
            <a:off x="777240" y="5394960"/>
            <a:ext cx="107286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社内情報検索とデータ活用</a:t>
            </a:r>
            <a:endParaRPr lang="en-US" sz="1400" dirty="0"/>
          </a:p>
        </p:txBody>
      </p:sp>
      <p:sp>
        <p:nvSpPr>
          <p:cNvPr id="26" name="Text 23"/>
          <p:cNvSpPr/>
          <p:nvPr/>
        </p:nvSpPr>
        <p:spPr>
          <a:xfrm>
            <a:off x="777240" y="5760720"/>
            <a:ext cx="107286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詳細カリキュラム: 後続ページに掲載</a:t>
            </a:r>
            <a:endParaRPr lang="en-US" sz="1000" dirty="0"/>
          </a:p>
        </p:txBody>
      </p:sp>
      <p:sp>
        <p:nvSpPr>
          <p:cNvPr id="27" name="Text 24"/>
          <p:cNvSpPr/>
          <p:nvPr/>
        </p:nvSpPr>
        <p:spPr>
          <a:xfrm>
            <a:off x="502920" y="6172200"/>
            <a:ext cx="111858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本ページは各ユニットの見出しのみを掲載しています。ユニットごとの全項目は後続の「詳細カリキュラム Unit X」ページに掲載しています。実施時間・対象者・演習内容は実案件のヒアリング後に調整します。</a:t>
            </a:r>
            <a:endParaRPr lang="en-US" sz="1000" dirty="0"/>
          </a:p>
        </p:txBody>
      </p:sp>
      <p:sp>
        <p:nvSpPr>
          <p:cNvPr id="28" name="Text 25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Microsoft Copilot実践活用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1E3A8A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Microsoft Copilot実践活用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 Unit 1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2563EB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143000"/>
            <a:ext cx="111858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Copilotの機能と特徴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02920" y="1627632"/>
            <a:ext cx="11185855" cy="18288"/>
          </a:xfrm>
          <a:prstGeom prst="rect">
            <a:avLst/>
          </a:prstGeom>
          <a:solidFill>
            <a:srgbClr val="2563EB"/>
          </a:solidFill>
          <a:ln/>
        </p:spPr>
      </p:sp>
      <p:sp>
        <p:nvSpPr>
          <p:cNvPr id="8" name="Text 6"/>
          <p:cNvSpPr/>
          <p:nvPr/>
        </p:nvSpPr>
        <p:spPr>
          <a:xfrm>
            <a:off x="502920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Microsoft Copilotとは：Microsoft 365に統合されたAI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ChatGPTとの違い：何が優れているのか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Copilotが使えるアプリ：Word・Excel・PowerPoint・Outlook・Teams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Copilot for Microsoft 365のライセンス体系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脳科学の視点：AIアシスタントが作業記憶を拡張する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Copilotの3つの役割：作成・編集・分析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自然言語での操作：「〇〇してください」だけで動く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Copilotの起動方法：各アプリでの使い方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プロンプトの基本：Copilotへの効果的な指示の出し方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「もっと〇〇してください」で精度を上げる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セキュリティとプライバシー：企業データは安全か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6233008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Microsoft 365のデータガバナンス：権限管理の仕組み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Copilotが参照できる情報：社内ファイル・メール・チャット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心理学の「認知的負荷軽減」：AIが雑務を肩代わり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Copilotでできること10選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Copilotでできないこと：限界を理解する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行動経済学の「時間価値」：AIが生む時間の経済効果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導入企業の成功事例：生産性30%向上のリアル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Copilot活用の社内ルール：禁止事項の確認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AIに依存しすぎない：最終判断は人間が行う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実践ワーク：Copilotを起動して基本操作を試そう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02920" y="6172200"/>
            <a:ext cx="111858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Excel「計画書ver2」G列のスライドタイトルをもとに掲載しています。実施時間・対象者・演習内容は、ヒアリング後に調整します。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Microsoft Copilot実践活用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1E3A8A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Microsoft Copilot実践活用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 Unit 2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2563EB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143000"/>
            <a:ext cx="111858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Excel/PowerPointでの業務自動化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02920" y="1627632"/>
            <a:ext cx="11185855" cy="18288"/>
          </a:xfrm>
          <a:prstGeom prst="rect">
            <a:avLst/>
          </a:prstGeom>
          <a:solidFill>
            <a:srgbClr val="2563EB"/>
          </a:solidFill>
          <a:ln/>
        </p:spPr>
      </p:sp>
      <p:sp>
        <p:nvSpPr>
          <p:cNvPr id="8" name="Text 6"/>
          <p:cNvSpPr/>
          <p:nvPr/>
        </p:nvSpPr>
        <p:spPr>
          <a:xfrm>
            <a:off x="502920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Excel Copilot：データ分析が劇的に変わる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「データから傾向を見つけてください」で瞬時に分析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数式の自動生成：「〇〇を計算してください」だけで完成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VLOOKUP・IF関数：もう覚えなくていい時代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ピボットテーブルの自動作成：クリック不要の集計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グラフの自動生成：最適なグラフをAIが選ぶ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データのクレンジング：重複削除・空白処理を自動化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条件付き書式：「〇〇を強調表示してください」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脳科学の「パターン認識」：AIが人間より速くデータを読む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What-If分析：シミュレーションをAIに任せる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予測分析：過去データから未来を予測する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6233008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データの可視化：ダッシュボードを自動生成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PowerPoint Copilot：プレゼン資料が10分で完成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「〇〇についてのプレゼンを作成してください」で自動生成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アウトラインから全スライドを生成：構成の自動化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デザインの自動調整：レイアウト・配色をAIが最適化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画像の自動挿入：テーマに合った画像を提案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スライド要約：長いプレゼンを1枚にまとめる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心理学の「認知的流暢性」：見やすいスライドが説得力を生む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スピーカーノートの自動生成：話す内容までAIが提案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Excel・PowerPointの連携：データを自動的にスライド化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実践ワーク：売上データからプレゼン資料を10分で作成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02920" y="6172200"/>
            <a:ext cx="111858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Excel「計画書ver2」G列のスライドタイトルをもとに掲載しています。実施時間・対象者・演習内容は、ヒアリング後に調整します。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Microsoft Copilot実践活用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1E3A8A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Microsoft Copilot実践活用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 Unit 3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2563EB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143000"/>
            <a:ext cx="111858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Teams/Outlookでの会議・メール効率化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02920" y="1627632"/>
            <a:ext cx="11185855" cy="18288"/>
          </a:xfrm>
          <a:prstGeom prst="rect">
            <a:avLst/>
          </a:prstGeom>
          <a:solidFill>
            <a:srgbClr val="2563EB"/>
          </a:solidFill>
          <a:ln/>
        </p:spPr>
      </p:sp>
      <p:sp>
        <p:nvSpPr>
          <p:cNvPr id="8" name="Text 6"/>
          <p:cNvSpPr/>
          <p:nvPr/>
        </p:nvSpPr>
        <p:spPr>
          <a:xfrm>
            <a:off x="502920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Teams Copilot：会議の生産性が2倍になる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リアルタイム文字起こし：会議中の発言を全て記録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自動議事録作成：会議終了と同時に完成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会議の要約：1時間の会議を3分で理解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アクションアイテムの自動抽出：「誰が・何を・いつまで」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会議中の質問：「さっきの〇〇の話、詳しく教えて」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欠席者へのキャッチアップ：「重要なポイントを3つ教えて」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脳科学の「注意の分散」：AIが記録を任せて集中できる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チャット機能：過去の会話を即座に検索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「〇〇について話した内容を教えて」で情報を引き出す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Outlook Copilot：メール処理時間を50%削減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6233008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メールの自動下書き：「〇〇への返信を作成して」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トーン調整：丁寧・簡潔・カジュアルに瞬時に変換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長文メールの要約：1000文字を3行に圧縮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受信トレイの整理：重要メールを自動分類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会議の日程調整：AIが最適な時間を提案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フォローアップの自動リマインダー：返信忘れを防ぐ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心理学の「ツァイガルニク効果」：未完了タスクの自動管理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メールテンプレートの活用：定型文をAIに記憶させる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多言語対応：英語メールを日本語で下書き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行動経済学の「意思決定疲れ」：AIが選択肢を減らす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実践ワーク：会議議事録を自動作成してみよう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02920" y="6172200"/>
            <a:ext cx="111858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Excel「計画書ver2」G列のスライドタイトルをもとに掲載しています。実施時間・対象者・演習内容は、ヒアリング後に調整します。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Microsoft Copilot実践活用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1E3A8A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Microsoft Copilot実践活用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 Unit 4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2563EB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143000"/>
            <a:ext cx="111858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社内情報検索とデータ活用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02920" y="1627632"/>
            <a:ext cx="11185855" cy="18288"/>
          </a:xfrm>
          <a:prstGeom prst="rect">
            <a:avLst/>
          </a:prstGeom>
          <a:solidFill>
            <a:srgbClr val="2563EB"/>
          </a:solidFill>
          <a:ln/>
        </p:spPr>
      </p:sp>
      <p:sp>
        <p:nvSpPr>
          <p:cNvPr id="8" name="Text 6"/>
          <p:cNvSpPr/>
          <p:nvPr/>
        </p:nvSpPr>
        <p:spPr>
          <a:xfrm>
            <a:off x="502920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Copilotは「社内版Google」：全データを横断検索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Microsoft Graph：Microsoft 365データの統合基盤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「〇〇に関する資料を探して」で瞬時に発見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ファイル・メール・チャット・会議録を一括検索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「誰が・いつ・何を言ったか」を追跡する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脳科学の「検索の最適化」：情報取得時間が90%短縮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プロジェクト情報の集約：散在データを一元化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「〇〇プロジェクトの最新状況を教えて」で即答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ナレッジマネジメント：過去の知見を活用する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「過去に似た案件はあるか？」で事例を探す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データドリブン意思決定：AIが根拠を提示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6233008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「この提案の裏付けデータを見つけて」で説得力アップ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部門横断の情報共有：サイロ化を打破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「他部署で同じ課題はあるか？」で連携強化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心理学の「社会的証明」：他者の成功事例が行動を促す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顧客情報の統合：CRMデータとの連携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「〇〇社との過去のやり取りを教えて」で営業支援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セキュリティとアクセス権：見える情報は権限次第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情報の鮮度管理：古い情報に注意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行動経済学の「情報過多」：必要な情報だけを取り出す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情報検索の時短効果：1日30分の削減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実践ワーク：社内の過去プロジェクト資料を検索してみよう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02920" y="6172200"/>
            <a:ext cx="111858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Excel「計画書ver2」G列のスライドタイトルをもとに掲載しています。実施時間・対象者・演習内容は、ヒアリング後に調整します。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Microsoft Copilot実践活用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1E3A8A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Microsoft Copilot実践活用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ユニット一覧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2563EB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02920" y="1234440"/>
            <a:ext cx="5455768" cy="2240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502920" y="1234440"/>
            <a:ext cx="73152" cy="2240280"/>
          </a:xfrm>
          <a:prstGeom prst="rect">
            <a:avLst/>
          </a:prstGeom>
          <a:solidFill>
            <a:srgbClr val="1E3A8A"/>
          </a:solidFill>
          <a:ln/>
        </p:spPr>
      </p:sp>
      <p:sp>
        <p:nvSpPr>
          <p:cNvPr id="8" name="Shape 6"/>
          <p:cNvSpPr/>
          <p:nvPr/>
        </p:nvSpPr>
        <p:spPr>
          <a:xfrm>
            <a:off x="576072" y="1234440"/>
            <a:ext cx="5382616" cy="502920"/>
          </a:xfrm>
          <a:prstGeom prst="rect">
            <a:avLst/>
          </a:prstGeom>
          <a:solidFill>
            <a:srgbClr val="DBEAFE"/>
          </a:solidFill>
          <a:ln/>
        </p:spPr>
      </p:sp>
      <p:sp>
        <p:nvSpPr>
          <p:cNvPr id="9" name="Text 7"/>
          <p:cNvSpPr/>
          <p:nvPr/>
        </p:nvSpPr>
        <p:spPr>
          <a:xfrm>
            <a:off x="667512" y="1307592"/>
            <a:ext cx="1097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E3A8A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1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1828800" y="1307592"/>
            <a:ext cx="399272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Copilotの機能と特徴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667512" y="1874520"/>
            <a:ext cx="5126584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Microsoft Copilotとは：Microsoft 365に統合されたAI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セキュリティとプライバシー：企業データは安全か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AIに依存しすぎない：最終判断は人間が行う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6233008" y="1234440"/>
            <a:ext cx="5455768" cy="2240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6233008" y="1234440"/>
            <a:ext cx="73152" cy="2240280"/>
          </a:xfrm>
          <a:prstGeom prst="rect">
            <a:avLst/>
          </a:prstGeom>
          <a:solidFill>
            <a:srgbClr val="1E3A8A"/>
          </a:solidFill>
          <a:ln/>
        </p:spPr>
      </p:sp>
      <p:sp>
        <p:nvSpPr>
          <p:cNvPr id="14" name="Shape 12"/>
          <p:cNvSpPr/>
          <p:nvPr/>
        </p:nvSpPr>
        <p:spPr>
          <a:xfrm>
            <a:off x="6306160" y="1234440"/>
            <a:ext cx="5382616" cy="502920"/>
          </a:xfrm>
          <a:prstGeom prst="rect">
            <a:avLst/>
          </a:prstGeom>
          <a:solidFill>
            <a:srgbClr val="DBEAFE"/>
          </a:solidFill>
          <a:ln/>
        </p:spPr>
      </p:sp>
      <p:sp>
        <p:nvSpPr>
          <p:cNvPr id="15" name="Text 13"/>
          <p:cNvSpPr/>
          <p:nvPr/>
        </p:nvSpPr>
        <p:spPr>
          <a:xfrm>
            <a:off x="6397600" y="1307592"/>
            <a:ext cx="1097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E3A8A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2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7558888" y="1307592"/>
            <a:ext cx="399272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Excel/PowerPointでの業務自動化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6397600" y="1874520"/>
            <a:ext cx="5126584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Excel Copilot：データ分析が劇的に変わる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データの可視化：ダッシュボードを自動生成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Excel・PowerPointの連携：データを自動的にスライド化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502920" y="3749040"/>
            <a:ext cx="5455768" cy="2240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502920" y="3749040"/>
            <a:ext cx="73152" cy="2240280"/>
          </a:xfrm>
          <a:prstGeom prst="rect">
            <a:avLst/>
          </a:prstGeom>
          <a:solidFill>
            <a:srgbClr val="1E3A8A"/>
          </a:solidFill>
          <a:ln/>
        </p:spPr>
      </p:sp>
      <p:sp>
        <p:nvSpPr>
          <p:cNvPr id="20" name="Shape 18"/>
          <p:cNvSpPr/>
          <p:nvPr/>
        </p:nvSpPr>
        <p:spPr>
          <a:xfrm>
            <a:off x="576072" y="3749040"/>
            <a:ext cx="5382616" cy="502920"/>
          </a:xfrm>
          <a:prstGeom prst="rect">
            <a:avLst/>
          </a:prstGeom>
          <a:solidFill>
            <a:srgbClr val="DBEAFE"/>
          </a:solidFill>
          <a:ln/>
        </p:spPr>
      </p:sp>
      <p:sp>
        <p:nvSpPr>
          <p:cNvPr id="21" name="Text 19"/>
          <p:cNvSpPr/>
          <p:nvPr/>
        </p:nvSpPr>
        <p:spPr>
          <a:xfrm>
            <a:off x="667512" y="3822192"/>
            <a:ext cx="1097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E3A8A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3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1828800" y="3822192"/>
            <a:ext cx="399272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Teams/Outlookでの会議・メール効率化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667512" y="4389120"/>
            <a:ext cx="5126584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Teams Copilot：会議の生産性が2倍になる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メールの自動下書き：「〇〇への返信を作成して」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行動経済学の「意思決定疲れ」：AIが選択肢を減らす</a:t>
            </a:r>
            <a:endParaRPr lang="en-US" sz="1200" dirty="0"/>
          </a:p>
        </p:txBody>
      </p:sp>
      <p:sp>
        <p:nvSpPr>
          <p:cNvPr id="24" name="Shape 22"/>
          <p:cNvSpPr/>
          <p:nvPr/>
        </p:nvSpPr>
        <p:spPr>
          <a:xfrm>
            <a:off x="6233008" y="3749040"/>
            <a:ext cx="5455768" cy="2240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6233008" y="3749040"/>
            <a:ext cx="73152" cy="2240280"/>
          </a:xfrm>
          <a:prstGeom prst="rect">
            <a:avLst/>
          </a:prstGeom>
          <a:solidFill>
            <a:srgbClr val="1E3A8A"/>
          </a:solidFill>
          <a:ln/>
        </p:spPr>
      </p:sp>
      <p:sp>
        <p:nvSpPr>
          <p:cNvPr id="26" name="Shape 24"/>
          <p:cNvSpPr/>
          <p:nvPr/>
        </p:nvSpPr>
        <p:spPr>
          <a:xfrm>
            <a:off x="6306160" y="3749040"/>
            <a:ext cx="5382616" cy="502920"/>
          </a:xfrm>
          <a:prstGeom prst="rect">
            <a:avLst/>
          </a:prstGeom>
          <a:solidFill>
            <a:srgbClr val="DBEAFE"/>
          </a:solidFill>
          <a:ln/>
        </p:spPr>
      </p:sp>
      <p:sp>
        <p:nvSpPr>
          <p:cNvPr id="27" name="Text 25"/>
          <p:cNvSpPr/>
          <p:nvPr/>
        </p:nvSpPr>
        <p:spPr>
          <a:xfrm>
            <a:off x="6397600" y="3822192"/>
            <a:ext cx="1097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E3A8A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4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7558888" y="3822192"/>
            <a:ext cx="399272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社内情報検索とデータ活用</a:t>
            </a:r>
            <a:endParaRPr lang="en-US" sz="1400" dirty="0"/>
          </a:p>
        </p:txBody>
      </p:sp>
      <p:sp>
        <p:nvSpPr>
          <p:cNvPr id="29" name="Text 27"/>
          <p:cNvSpPr/>
          <p:nvPr/>
        </p:nvSpPr>
        <p:spPr>
          <a:xfrm>
            <a:off x="6397600" y="4389120"/>
            <a:ext cx="5126584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Copilotは「社内版Google」：全データを横断検索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「この提案の裏付けデータを見つけて」で説得力アップ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情報検索の時短効果：1日30分の削減</a:t>
            </a:r>
            <a:endParaRPr lang="en-US" sz="1200" dirty="0"/>
          </a:p>
        </p:txBody>
      </p:sp>
      <p:sp>
        <p:nvSpPr>
          <p:cNvPr id="30" name="Text 28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Microsoft Copilot実践活用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1E3A8A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Microsoft Copilot実践活用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研修スタイル ／ 講師 ／ 相談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2563EB"/>
            </a:solidFill>
            <a:prstDash val="solid"/>
          </a:ln>
        </p:spPr>
      </p:sp>
      <p:pic>
        <p:nvPicPr>
          <p:cNvPr id="6" name="Image 0" descr="/Users/apple/管理フォルダ/01_進行中プロジェクト/trainer-portfolio-system/02_templates/assets/images/v10/_pptx/course_ai-002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002975" y="182880"/>
            <a:ext cx="685800" cy="685800"/>
          </a:xfrm>
          <a:prstGeom prst="rect">
            <a:avLst/>
          </a:prstGeom>
        </p:spPr>
      </p:pic>
      <p:sp>
        <p:nvSpPr>
          <p:cNvPr id="7" name="Shape 4"/>
          <p:cNvSpPr/>
          <p:nvPr/>
        </p:nvSpPr>
        <p:spPr>
          <a:xfrm>
            <a:off x="502920" y="1234440"/>
            <a:ext cx="6949440" cy="457200"/>
          </a:xfrm>
          <a:prstGeom prst="rect">
            <a:avLst/>
          </a:prstGeom>
          <a:solidFill>
            <a:srgbClr val="DBEAFE"/>
          </a:solidFill>
          <a:ln w="9525">
            <a:solidFill>
              <a:srgbClr val="1E3A8A"/>
            </a:solidFill>
            <a:prstDash val="solid"/>
          </a:ln>
        </p:spPr>
      </p:sp>
      <p:sp>
        <p:nvSpPr>
          <p:cNvPr id="8" name="Text 5"/>
          <p:cNvSpPr/>
          <p:nvPr/>
        </p:nvSpPr>
        <p:spPr>
          <a:xfrm>
            <a:off x="731520" y="1234440"/>
            <a:ext cx="64922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E3A8A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講師として対応可能な範囲</a:t>
            </a:r>
            <a:endParaRPr lang="en-US" sz="1400" dirty="0"/>
          </a:p>
        </p:txBody>
      </p:sp>
      <p:sp>
        <p:nvSpPr>
          <p:cNvPr id="9" name="Shape 6"/>
          <p:cNvSpPr/>
          <p:nvPr/>
        </p:nvSpPr>
        <p:spPr>
          <a:xfrm>
            <a:off x="502920" y="1691640"/>
            <a:ext cx="6949440" cy="33832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0" name="Text 7"/>
          <p:cNvSpPr/>
          <p:nvPr/>
        </p:nvSpPr>
        <p:spPr>
          <a:xfrm>
            <a:off x="731520" y="1828800"/>
            <a:ext cx="6492240" cy="3063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実施形式: オンライン / 対面 / ハイブリッド / LMS / eラーニング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最小実施: 45分〜（要点を絞った導入構成）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推奨実施: 4時間程度（1ユニット1時間目安／詳細カリキュラム・演習を含む構成）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（カスタマイズ相談例）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対象者・階層に応じた内容調整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研修時間（実施時間からの拡張・短縮）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実施形式（オンライン / 対面 / ハイブリッド）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業界別ユースケースの差し替え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社内ルール・既存制度への反映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演習データ・事例の差し替え</a:t>
            </a:r>
            <a:pPr indent="0" marL="0">
              <a:spcAft>
                <a:spcPts val="200"/>
              </a:spcAft>
              <a:buNone/>
            </a:pP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（実施前ヒアリングで調整する項目）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対象者の階層／前提知識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受講環境・配信ツール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演習データ・社内固有事例の差し替え</a:t>
            </a:r>
            <a:pPr indent="0" marL="0">
              <a:spcAft>
                <a:spcPts val="200"/>
              </a:spcAft>
              <a:buNone/>
            </a:pP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※ 本資料はカリキュラム設計例です。最小実施では要点を絞って扱い、詳細カリキュラム・演習を含む場合は、1ユニット1時間を目安に、対象者・目的・実施形式に応じて時間配分を調整します。</a:t>
            </a:r>
            <a:endParaRPr lang="en-US" sz="1200" dirty="0"/>
          </a:p>
        </p:txBody>
      </p:sp>
      <p:sp>
        <p:nvSpPr>
          <p:cNvPr id="11" name="Shape 8"/>
          <p:cNvSpPr/>
          <p:nvPr/>
        </p:nvSpPr>
        <p:spPr>
          <a:xfrm>
            <a:off x="7726680" y="1234440"/>
            <a:ext cx="3962095" cy="457200"/>
          </a:xfrm>
          <a:prstGeom prst="rect">
            <a:avLst/>
          </a:prstGeom>
          <a:solidFill>
            <a:srgbClr val="DBEAFE"/>
          </a:solidFill>
          <a:ln w="9525">
            <a:solidFill>
              <a:srgbClr val="1E3A8A"/>
            </a:solidFill>
            <a:prstDash val="solid"/>
          </a:ln>
        </p:spPr>
      </p:sp>
      <p:sp>
        <p:nvSpPr>
          <p:cNvPr id="12" name="Text 9"/>
          <p:cNvSpPr/>
          <p:nvPr/>
        </p:nvSpPr>
        <p:spPr>
          <a:xfrm>
            <a:off x="7909560" y="1234440"/>
            <a:ext cx="3596335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E3A8A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講師プロフィール</a:t>
            </a:r>
            <a:endParaRPr lang="en-US" sz="1400" dirty="0"/>
          </a:p>
        </p:txBody>
      </p:sp>
      <p:sp>
        <p:nvSpPr>
          <p:cNvPr id="13" name="Shape 10"/>
          <p:cNvSpPr/>
          <p:nvPr/>
        </p:nvSpPr>
        <p:spPr>
          <a:xfrm>
            <a:off x="7726680" y="1691640"/>
            <a:ext cx="3962095" cy="3383280"/>
          </a:xfrm>
          <a:prstGeom prst="rect">
            <a:avLst/>
          </a:prstGeom>
          <a:solidFill>
            <a:srgbClr val="FFFFFF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4" name="Text 11"/>
          <p:cNvSpPr/>
          <p:nvPr/>
        </p:nvSpPr>
        <p:spPr>
          <a:xfrm>
            <a:off x="7909560" y="1828800"/>
            <a:ext cx="3596335" cy="3063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400"/>
              </a:spcAft>
              <a:buNone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氏名: 準備中</a:t>
            </a:r>
            <a:pPr indent="0" marL="0">
              <a:spcAft>
                <a:spcPts val="400"/>
              </a:spcAft>
              <a:buNone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経歴サマリ: 準備中</a:t>
            </a:r>
            <a:pPr indent="0" marL="0">
              <a:spcAft>
                <a:spcPts val="400"/>
              </a:spcAft>
              <a:buNone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強み: 準備中</a:t>
            </a:r>
            <a:pPr indent="0" marL="0">
              <a:spcAft>
                <a:spcPts val="400"/>
              </a:spcAft>
              <a:buNone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登壇可能講座: 52 件 / 13 カテゴリ</a:t>
            </a:r>
            <a:endParaRPr lang="en-US" sz="1200" dirty="0"/>
          </a:p>
        </p:txBody>
      </p:sp>
      <p:sp>
        <p:nvSpPr>
          <p:cNvPr id="15" name="Shape 12"/>
          <p:cNvSpPr/>
          <p:nvPr/>
        </p:nvSpPr>
        <p:spPr>
          <a:xfrm>
            <a:off x="502920" y="5349240"/>
            <a:ext cx="11185855" cy="868680"/>
          </a:xfrm>
          <a:prstGeom prst="roundRect">
            <a:avLst>
              <a:gd name="adj" fmla="val 6316"/>
            </a:avLst>
          </a:prstGeom>
          <a:solidFill>
            <a:srgbClr val="1E3A8A"/>
          </a:solidFill>
          <a:ln/>
        </p:spPr>
      </p:sp>
      <p:sp>
        <p:nvSpPr>
          <p:cNvPr id="16" name="Text 13"/>
          <p:cNvSpPr/>
          <p:nvPr/>
        </p:nvSpPr>
        <p:spPr>
          <a:xfrm>
            <a:off x="777240" y="5458968"/>
            <a:ext cx="1063721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この講座をベースに、貴社向けカスタマイズをご相談いただけます。</a:t>
            </a:r>
            <a:endParaRPr lang="en-US" sz="1400" dirty="0"/>
          </a:p>
        </p:txBody>
      </p:sp>
      <p:sp>
        <p:nvSpPr>
          <p:cNvPr id="17" name="Text 14"/>
          <p:cNvSpPr/>
          <p:nvPr/>
        </p:nvSpPr>
        <p:spPr>
          <a:xfrm>
            <a:off x="777240" y="5806440"/>
            <a:ext cx="1063721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DBEAFE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お問い合わせ／カスタマイズ相談はサイトのお問い合わせ欄からご連絡ください。</a:t>
            </a:r>
            <a:endParaRPr lang="en-US" sz="1000" dirty="0"/>
          </a:p>
        </p:txBody>
      </p:sp>
      <p:sp>
        <p:nvSpPr>
          <p:cNvPr id="18" name="Text 15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Microsoft Copilot実践活用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Company>Trainer Portfolio System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Microsoft Copilot実践活用 - 営業提案資料 試作版</dc:title>
  <dc:subject>PptxGenJS Presentation</dc:subject>
  <dc:creator>講師ポートフォリオ</dc:creator>
  <cp:lastModifiedBy>講師ポートフォリオ</cp:lastModifiedBy>
  <cp:revision>1</cp:revision>
  <dcterms:created xsi:type="dcterms:W3CDTF">2026-05-06T05:24:35Z</dcterms:created>
  <dcterms:modified xsi:type="dcterms:W3CDTF">2026-05-06T05:24:35Z</dcterms:modified>
</cp:coreProperties>
</file>