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65760" cy="6858000"/>
          </a:xfrm>
          <a:prstGeom prst="rect">
            <a:avLst/>
          </a:prstGeom>
          <a:solidFill>
            <a:srgbClr val="831843"/>
          </a:solidFill>
          <a:ln/>
        </p:spPr>
      </p:sp>
      <p:sp>
        <p:nvSpPr>
          <p:cNvPr id="3" name="Text 1"/>
          <p:cNvSpPr/>
          <p:nvPr/>
        </p:nvSpPr>
        <p:spPr>
          <a:xfrm>
            <a:off x="7848295" y="320040"/>
            <a:ext cx="38404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i="1" dirty="0">
                <a:solidFill>
                  <a:srgbClr val="B45309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営業提案用カリキュラム資料（試作版）</a:t>
            </a:r>
            <a:endParaRPr lang="en-US" sz="1000" dirty="0"/>
          </a:p>
        </p:txBody>
      </p:sp>
      <p:sp>
        <p:nvSpPr>
          <p:cNvPr id="4" name="Shape 2"/>
          <p:cNvSpPr/>
          <p:nvPr/>
        </p:nvSpPr>
        <p:spPr>
          <a:xfrm>
            <a:off x="868680" y="1188720"/>
            <a:ext cx="2377440" cy="457200"/>
          </a:xfrm>
          <a:prstGeom prst="roundRect">
            <a:avLst>
              <a:gd name="adj" fmla="val 10000"/>
            </a:avLst>
          </a:prstGeom>
          <a:solidFill>
            <a:srgbClr val="FCE7F3"/>
          </a:solidFill>
          <a:ln w="9525">
            <a:solidFill>
              <a:srgbClr val="831843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68680" y="1188720"/>
            <a:ext cx="23774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831843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コールセンター専門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868680" y="1828800"/>
            <a:ext cx="10820095" cy="12801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3600" b="1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CS向上とオペレーション改善</a:t>
            </a:r>
            <a:endParaRPr lang="en-US" sz="3600" dirty="0"/>
          </a:p>
        </p:txBody>
      </p:sp>
      <p:sp>
        <p:nvSpPr>
          <p:cNvPr id="7" name="Shape 5"/>
          <p:cNvSpPr/>
          <p:nvPr/>
        </p:nvSpPr>
        <p:spPr>
          <a:xfrm>
            <a:off x="868680" y="3200400"/>
            <a:ext cx="1828800" cy="0"/>
          </a:xfrm>
          <a:prstGeom prst="line">
            <a:avLst/>
          </a:prstGeom>
          <a:noFill/>
          <a:ln w="38100">
            <a:solidFill>
              <a:srgbClr val="DB2777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868680" y="3383280"/>
            <a:ext cx="10820095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4B5563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顧客満足度測定｜応対品質向上・FAQ活用・継続改善</a:t>
            </a:r>
            <a:endParaRPr lang="en-US" sz="1400" dirty="0"/>
          </a:p>
        </p:txBody>
      </p:sp>
      <p:sp>
        <p:nvSpPr>
          <p:cNvPr id="9" name="Shape 7"/>
          <p:cNvSpPr/>
          <p:nvPr/>
        </p:nvSpPr>
        <p:spPr>
          <a:xfrm>
            <a:off x="868680" y="4297680"/>
            <a:ext cx="3484778" cy="868680"/>
          </a:xfrm>
          <a:prstGeom prst="rect">
            <a:avLst/>
          </a:prstGeom>
          <a:solidFill>
            <a:srgbClr val="F9FAFB"/>
          </a:solidFill>
          <a:ln w="9525">
            <a:solidFill>
              <a:srgbClr val="E5E7EB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1005840" y="4389120"/>
            <a:ext cx="3210458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b="1" dirty="0">
                <a:solidFill>
                  <a:srgbClr val="831843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実施時間</a:t>
            </a:r>
            <a:endParaRPr lang="en-US" sz="1000" dirty="0"/>
          </a:p>
        </p:txBody>
      </p:sp>
      <p:sp>
        <p:nvSpPr>
          <p:cNvPr id="11" name="Text 9"/>
          <p:cNvSpPr/>
          <p:nvPr/>
        </p:nvSpPr>
        <p:spPr>
          <a:xfrm>
            <a:off x="1005840" y="4663440"/>
            <a:ext cx="3210458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spcAft>
                <a:spcPts val="100"/>
              </a:spcAft>
              <a:buNone/>
            </a:pPr>
            <a:r>
              <a:rPr lang="en-US" sz="1200" b="1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最小: 40分〜</a:t>
            </a:r>
            <a:endParaRPr lang="en-US" sz="1200" dirty="0"/>
          </a:p>
          <a:p>
            <a:pPr algn="l" indent="0" marL="0">
              <a:spcAft>
                <a:spcPts val="100"/>
              </a:spcAft>
              <a:buNone/>
            </a:pPr>
            <a:r>
              <a:rPr lang="en-US" sz="1200" b="1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推奨: 4時間程度</a:t>
            </a:r>
            <a:endParaRPr lang="en-US" sz="1200" dirty="0"/>
          </a:p>
        </p:txBody>
      </p:sp>
      <p:sp>
        <p:nvSpPr>
          <p:cNvPr id="12" name="Shape 10"/>
          <p:cNvSpPr/>
          <p:nvPr/>
        </p:nvSpPr>
        <p:spPr>
          <a:xfrm>
            <a:off x="4536338" y="4297680"/>
            <a:ext cx="3484778" cy="868680"/>
          </a:xfrm>
          <a:prstGeom prst="rect">
            <a:avLst/>
          </a:prstGeom>
          <a:solidFill>
            <a:srgbClr val="F9FAFB"/>
          </a:solidFill>
          <a:ln w="9525">
            <a:solidFill>
              <a:srgbClr val="E5E7EB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4673498" y="4389120"/>
            <a:ext cx="3210458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b="1" dirty="0">
                <a:solidFill>
                  <a:srgbClr val="831843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実施形式</a:t>
            </a:r>
            <a:endParaRPr lang="en-US" sz="1000" dirty="0"/>
          </a:p>
        </p:txBody>
      </p:sp>
      <p:sp>
        <p:nvSpPr>
          <p:cNvPr id="14" name="Text 12"/>
          <p:cNvSpPr/>
          <p:nvPr/>
        </p:nvSpPr>
        <p:spPr>
          <a:xfrm>
            <a:off x="4673498" y="4663440"/>
            <a:ext cx="3210458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オンライン / 対面 / ハイブリッド / LMS / eラーニング</a:t>
            </a:r>
            <a:endParaRPr lang="en-US" sz="1400" dirty="0"/>
          </a:p>
        </p:txBody>
      </p:sp>
      <p:sp>
        <p:nvSpPr>
          <p:cNvPr id="15" name="Shape 13"/>
          <p:cNvSpPr/>
          <p:nvPr/>
        </p:nvSpPr>
        <p:spPr>
          <a:xfrm>
            <a:off x="8203997" y="4297680"/>
            <a:ext cx="3484778" cy="868680"/>
          </a:xfrm>
          <a:prstGeom prst="rect">
            <a:avLst/>
          </a:prstGeom>
          <a:solidFill>
            <a:srgbClr val="F9FAFB"/>
          </a:solidFill>
          <a:ln w="9525">
            <a:solidFill>
              <a:srgbClr val="E5E7EB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8341157" y="4389120"/>
            <a:ext cx="3210458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b="1" dirty="0">
                <a:solidFill>
                  <a:srgbClr val="831843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対象者</a:t>
            </a:r>
            <a:endParaRPr lang="en-US" sz="1000" dirty="0"/>
          </a:p>
        </p:txBody>
      </p:sp>
      <p:sp>
        <p:nvSpPr>
          <p:cNvPr id="17" name="Text 15"/>
          <p:cNvSpPr/>
          <p:nvPr/>
        </p:nvSpPr>
        <p:spPr>
          <a:xfrm>
            <a:off x="8341157" y="4663440"/>
            <a:ext cx="3210458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コールセンター担当 / カスタマーサポート担当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868680" y="6126480"/>
            <a:ext cx="10820095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i="1" dirty="0">
                <a:solidFill>
                  <a:srgbClr val="9CA3AF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試作版です。掲載・カスタマイズに関するご相談はお気軽にどうぞ。</a:t>
            </a:r>
            <a:endParaRPr lang="en-US" sz="1000" dirty="0"/>
          </a:p>
        </p:txBody>
      </p:sp>
      <p:pic>
        <p:nvPicPr>
          <p:cNvPr id="19" name="Image 0" descr="/Users/apple/管理フォルダ/01_進行中プロジェクト/trainer-portfolio-system/02_templates/assets/images/v10/_pptx/course_callcenter-004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08615" y="777240"/>
            <a:ext cx="1280160" cy="1280160"/>
          </a:xfrm>
          <a:prstGeom prst="rect">
            <a:avLst/>
          </a:prstGeom>
        </p:spPr>
      </p:pic>
      <p:sp>
        <p:nvSpPr>
          <p:cNvPr id="20" name="Text 17"/>
          <p:cNvSpPr/>
          <p:nvPr/>
        </p:nvSpPr>
        <p:spPr>
          <a:xfrm>
            <a:off x="502920" y="6583680"/>
            <a:ext cx="11185855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9CA3AF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CS向上とオペレーション改善　／　講師ポートフォリオ　／　試作版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831843"/>
          </a:solidFill>
          <a:ln/>
        </p:spPr>
      </p:sp>
      <p:sp>
        <p:nvSpPr>
          <p:cNvPr id="3" name="Text 1"/>
          <p:cNvSpPr/>
          <p:nvPr/>
        </p:nvSpPr>
        <p:spPr>
          <a:xfrm>
            <a:off x="502920" y="228600"/>
            <a:ext cx="11185855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4B5563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CS向上とオペレーション改善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502920" y="502920"/>
            <a:ext cx="11185855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講座概要 ／ 対応可能形式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502920" y="1005840"/>
            <a:ext cx="11185855" cy="0"/>
          </a:xfrm>
          <a:prstGeom prst="line">
            <a:avLst/>
          </a:prstGeom>
          <a:noFill/>
          <a:ln w="12700">
            <a:solidFill>
              <a:srgbClr val="DB2777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02920" y="1234440"/>
            <a:ext cx="11185855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831843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講座概要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502920" y="1600200"/>
            <a:ext cx="11185855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顧客満足度測定｜応対品質向上・FAQ活用・継続改善</a:t>
            </a:r>
            <a:endParaRPr lang="en-US" sz="1400" dirty="0"/>
          </a:p>
        </p:txBody>
      </p:sp>
      <p:sp>
        <p:nvSpPr>
          <p:cNvPr id="8" name="Shape 6"/>
          <p:cNvSpPr/>
          <p:nvPr/>
        </p:nvSpPr>
        <p:spPr>
          <a:xfrm>
            <a:off x="502920" y="2286000"/>
            <a:ext cx="3606698" cy="457200"/>
          </a:xfrm>
          <a:prstGeom prst="rect">
            <a:avLst/>
          </a:prstGeom>
          <a:solidFill>
            <a:srgbClr val="FCE7F3"/>
          </a:solidFill>
          <a:ln w="9525">
            <a:solidFill>
              <a:srgbClr val="831843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685800" y="2286000"/>
            <a:ext cx="3240938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831843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対応可能形式</a:t>
            </a:r>
            <a:endParaRPr lang="en-US" sz="1400" dirty="0"/>
          </a:p>
        </p:txBody>
      </p:sp>
      <p:sp>
        <p:nvSpPr>
          <p:cNvPr id="10" name="Shape 8"/>
          <p:cNvSpPr/>
          <p:nvPr/>
        </p:nvSpPr>
        <p:spPr>
          <a:xfrm>
            <a:off x="502920" y="2743200"/>
            <a:ext cx="3606698" cy="2926080"/>
          </a:xfrm>
          <a:prstGeom prst="rect">
            <a:avLst/>
          </a:prstGeom>
          <a:solidFill>
            <a:srgbClr val="F9FAFB"/>
          </a:solidFill>
          <a:ln w="9525">
            <a:solidFill>
              <a:srgbClr val="E5E7EB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685800" y="2880360"/>
            <a:ext cx="3240938" cy="2606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オンライン</a:t>
            </a:r>
            <a:endParaRPr lang="en-US" sz="12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対面</a:t>
            </a:r>
            <a:endParaRPr lang="en-US" sz="12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ハイブリッド</a:t>
            </a:r>
            <a:endParaRPr lang="en-US" sz="12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LMS / eラーニング</a:t>
            </a:r>
            <a:endParaRPr lang="en-US" sz="1200" dirty="0"/>
          </a:p>
        </p:txBody>
      </p:sp>
      <p:sp>
        <p:nvSpPr>
          <p:cNvPr id="12" name="Shape 10"/>
          <p:cNvSpPr/>
          <p:nvPr/>
        </p:nvSpPr>
        <p:spPr>
          <a:xfrm>
            <a:off x="4292498" y="2286000"/>
            <a:ext cx="3606698" cy="457200"/>
          </a:xfrm>
          <a:prstGeom prst="rect">
            <a:avLst/>
          </a:prstGeom>
          <a:solidFill>
            <a:srgbClr val="FCE7F3"/>
          </a:solidFill>
          <a:ln w="9525">
            <a:solidFill>
              <a:srgbClr val="831843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4475378" y="2286000"/>
            <a:ext cx="3240938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831843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カスタマイズ可能項目</a:t>
            </a:r>
            <a:endParaRPr lang="en-US" sz="1400" dirty="0"/>
          </a:p>
        </p:txBody>
      </p:sp>
      <p:sp>
        <p:nvSpPr>
          <p:cNvPr id="14" name="Shape 12"/>
          <p:cNvSpPr/>
          <p:nvPr/>
        </p:nvSpPr>
        <p:spPr>
          <a:xfrm>
            <a:off x="4292498" y="2743200"/>
            <a:ext cx="3606698" cy="2926080"/>
          </a:xfrm>
          <a:prstGeom prst="rect">
            <a:avLst/>
          </a:prstGeom>
          <a:solidFill>
            <a:srgbClr val="F9FAFB"/>
          </a:solidFill>
          <a:ln w="9525">
            <a:solidFill>
              <a:srgbClr val="E5E7EB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4475378" y="2880360"/>
            <a:ext cx="3240938" cy="2606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対象者・階層に応じた内容調整</a:t>
            </a:r>
            <a:endParaRPr lang="en-US" sz="12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研修時間（実施時間からの拡張・短縮）</a:t>
            </a:r>
            <a:endParaRPr lang="en-US" sz="12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実施形式（オンライン / 対面 / ハイブリッド）</a:t>
            </a:r>
            <a:endParaRPr lang="en-US" sz="12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業界別ユースケースの差し替え</a:t>
            </a:r>
            <a:endParaRPr lang="en-US" sz="12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社内ルール・既存制度への反映</a:t>
            </a:r>
            <a:endParaRPr lang="en-US" sz="12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演習データ・事例の差し替え</a:t>
            </a:r>
            <a:endParaRPr lang="en-US" sz="1200" dirty="0"/>
          </a:p>
        </p:txBody>
      </p:sp>
      <p:sp>
        <p:nvSpPr>
          <p:cNvPr id="16" name="Shape 14"/>
          <p:cNvSpPr/>
          <p:nvPr/>
        </p:nvSpPr>
        <p:spPr>
          <a:xfrm>
            <a:off x="8082077" y="2286000"/>
            <a:ext cx="3606698" cy="457200"/>
          </a:xfrm>
          <a:prstGeom prst="rect">
            <a:avLst/>
          </a:prstGeom>
          <a:solidFill>
            <a:srgbClr val="FCE7F3"/>
          </a:solidFill>
          <a:ln w="9525">
            <a:solidFill>
              <a:srgbClr val="831843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8264957" y="2286000"/>
            <a:ext cx="3240938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831843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受講環境</a:t>
            </a:r>
            <a:endParaRPr lang="en-US" sz="1400" dirty="0"/>
          </a:p>
        </p:txBody>
      </p:sp>
      <p:sp>
        <p:nvSpPr>
          <p:cNvPr id="18" name="Shape 16"/>
          <p:cNvSpPr/>
          <p:nvPr/>
        </p:nvSpPr>
        <p:spPr>
          <a:xfrm>
            <a:off x="8082077" y="2743200"/>
            <a:ext cx="3606698" cy="2926080"/>
          </a:xfrm>
          <a:prstGeom prst="rect">
            <a:avLst/>
          </a:prstGeom>
          <a:solidFill>
            <a:srgbClr val="F9FAFB"/>
          </a:solidFill>
          <a:ln w="9525">
            <a:solidFill>
              <a:srgbClr val="E5E7EB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8264957" y="2880360"/>
            <a:ext cx="3240938" cy="2606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オンラインツール: Zoom / Google Workspace</a:t>
            </a:r>
            <a:endParaRPr lang="en-US" sz="12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PC（カメラ・マイクが利用できる環境を推奨）</a:t>
            </a:r>
            <a:endParaRPr lang="en-US" sz="12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詳細な受講環境は実案件のヒアリング後に調整します。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502920" y="5806440"/>
            <a:ext cx="11185855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i="1" dirty="0">
                <a:solidFill>
                  <a:srgbClr val="9CA3AF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上記は講師として対応可能な共通条件です。講座個別の確定仕様ではなく、実案件ではヒアリング後に調整します。</a:t>
            </a:r>
            <a:endParaRPr lang="en-US" sz="1000" dirty="0"/>
          </a:p>
        </p:txBody>
      </p:sp>
      <p:sp>
        <p:nvSpPr>
          <p:cNvPr id="21" name="Text 19"/>
          <p:cNvSpPr/>
          <p:nvPr/>
        </p:nvSpPr>
        <p:spPr>
          <a:xfrm>
            <a:off x="502920" y="6583680"/>
            <a:ext cx="11185855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9CA3AF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CS向上とオペレーション改善　／　講師ポートフォリオ　／　試作版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831843"/>
          </a:solidFill>
          <a:ln/>
        </p:spPr>
      </p:sp>
      <p:sp>
        <p:nvSpPr>
          <p:cNvPr id="3" name="Text 1"/>
          <p:cNvSpPr/>
          <p:nvPr/>
        </p:nvSpPr>
        <p:spPr>
          <a:xfrm>
            <a:off x="502920" y="228600"/>
            <a:ext cx="11185855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4B5563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CS向上とオペレーション改善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502920" y="502920"/>
            <a:ext cx="11185855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カリキュラム概要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502920" y="1005840"/>
            <a:ext cx="11185855" cy="0"/>
          </a:xfrm>
          <a:prstGeom prst="line">
            <a:avLst/>
          </a:prstGeom>
          <a:noFill/>
          <a:ln w="12700">
            <a:solidFill>
              <a:srgbClr val="DB2777"/>
            </a:solidFill>
            <a:prstDash val="solid"/>
          </a:ln>
        </p:spPr>
      </p:sp>
      <p:pic>
        <p:nvPicPr>
          <p:cNvPr id="6" name="Image 0" descr="/Users/apple/管理フォルダ/01_進行中プロジェクト/trainer-portfolio-system/02_templates/assets/images/v10/_pptx/course_callcenter-004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40135" y="274320"/>
            <a:ext cx="548640" cy="548640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02920" y="1280160"/>
            <a:ext cx="11185855" cy="1097280"/>
          </a:xfrm>
          <a:prstGeom prst="rect">
            <a:avLst/>
          </a:prstGeom>
          <a:solidFill>
            <a:srgbClr val="F9FAFB"/>
          </a:solidFill>
          <a:ln w="6350">
            <a:solidFill>
              <a:srgbClr val="E5E7EB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502920" y="1280160"/>
            <a:ext cx="137160" cy="1097280"/>
          </a:xfrm>
          <a:prstGeom prst="rect">
            <a:avLst/>
          </a:prstGeom>
          <a:solidFill>
            <a:srgbClr val="831843"/>
          </a:solidFill>
          <a:ln/>
        </p:spPr>
      </p:sp>
      <p:sp>
        <p:nvSpPr>
          <p:cNvPr id="9" name="Text 6"/>
          <p:cNvSpPr/>
          <p:nvPr/>
        </p:nvSpPr>
        <p:spPr>
          <a:xfrm>
            <a:off x="777240" y="1389888"/>
            <a:ext cx="1371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831843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Unit 1</a:t>
            </a:r>
            <a:endParaRPr lang="en-US" sz="1200" dirty="0"/>
          </a:p>
        </p:txBody>
      </p:sp>
      <p:sp>
        <p:nvSpPr>
          <p:cNvPr id="10" name="Text 7"/>
          <p:cNvSpPr/>
          <p:nvPr/>
        </p:nvSpPr>
        <p:spPr>
          <a:xfrm>
            <a:off x="777240" y="1691640"/>
            <a:ext cx="10728655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顧客満足度（CS）とは</a:t>
            </a:r>
            <a:endParaRPr lang="en-US" sz="1400" dirty="0"/>
          </a:p>
        </p:txBody>
      </p:sp>
      <p:sp>
        <p:nvSpPr>
          <p:cNvPr id="11" name="Text 8"/>
          <p:cNvSpPr/>
          <p:nvPr/>
        </p:nvSpPr>
        <p:spPr>
          <a:xfrm>
            <a:off x="777240" y="2057400"/>
            <a:ext cx="10728655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i="1" dirty="0">
                <a:solidFill>
                  <a:srgbClr val="9CA3AF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詳細カリキュラム: 後続ページに掲載</a:t>
            </a:r>
            <a:endParaRPr lang="en-US" sz="1000" dirty="0"/>
          </a:p>
        </p:txBody>
      </p:sp>
      <p:sp>
        <p:nvSpPr>
          <p:cNvPr id="12" name="Shape 9"/>
          <p:cNvSpPr/>
          <p:nvPr/>
        </p:nvSpPr>
        <p:spPr>
          <a:xfrm>
            <a:off x="502920" y="2514600"/>
            <a:ext cx="11185855" cy="1097280"/>
          </a:xfrm>
          <a:prstGeom prst="rect">
            <a:avLst/>
          </a:prstGeom>
          <a:solidFill>
            <a:srgbClr val="F9FAFB"/>
          </a:solidFill>
          <a:ln w="6350">
            <a:solidFill>
              <a:srgbClr val="E5E7EB"/>
            </a:solidFill>
            <a:prstDash val="solid"/>
          </a:ln>
        </p:spPr>
      </p:sp>
      <p:sp>
        <p:nvSpPr>
          <p:cNvPr id="13" name="Shape 10"/>
          <p:cNvSpPr/>
          <p:nvPr/>
        </p:nvSpPr>
        <p:spPr>
          <a:xfrm>
            <a:off x="502920" y="2514600"/>
            <a:ext cx="137160" cy="1097280"/>
          </a:xfrm>
          <a:prstGeom prst="rect">
            <a:avLst/>
          </a:prstGeom>
          <a:solidFill>
            <a:srgbClr val="831843"/>
          </a:solidFill>
          <a:ln/>
        </p:spPr>
      </p:sp>
      <p:sp>
        <p:nvSpPr>
          <p:cNvPr id="14" name="Text 11"/>
          <p:cNvSpPr/>
          <p:nvPr/>
        </p:nvSpPr>
        <p:spPr>
          <a:xfrm>
            <a:off x="777240" y="2624328"/>
            <a:ext cx="1371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831843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Unit 2</a:t>
            </a:r>
            <a:endParaRPr lang="en-US" sz="1200" dirty="0"/>
          </a:p>
        </p:txBody>
      </p:sp>
      <p:sp>
        <p:nvSpPr>
          <p:cNvPr id="15" name="Text 12"/>
          <p:cNvSpPr/>
          <p:nvPr/>
        </p:nvSpPr>
        <p:spPr>
          <a:xfrm>
            <a:off x="777240" y="2926080"/>
            <a:ext cx="10728655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応対品質のセルフチェック</a:t>
            </a:r>
            <a:endParaRPr lang="en-US" sz="1400" dirty="0"/>
          </a:p>
        </p:txBody>
      </p:sp>
      <p:sp>
        <p:nvSpPr>
          <p:cNvPr id="16" name="Text 13"/>
          <p:cNvSpPr/>
          <p:nvPr/>
        </p:nvSpPr>
        <p:spPr>
          <a:xfrm>
            <a:off x="777240" y="3291840"/>
            <a:ext cx="10728655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i="1" dirty="0">
                <a:solidFill>
                  <a:srgbClr val="9CA3AF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詳細カリキュラム: 後続ページに掲載</a:t>
            </a:r>
            <a:endParaRPr lang="en-US" sz="1000" dirty="0"/>
          </a:p>
        </p:txBody>
      </p:sp>
      <p:sp>
        <p:nvSpPr>
          <p:cNvPr id="17" name="Shape 14"/>
          <p:cNvSpPr/>
          <p:nvPr/>
        </p:nvSpPr>
        <p:spPr>
          <a:xfrm>
            <a:off x="502920" y="3749040"/>
            <a:ext cx="11185855" cy="1097280"/>
          </a:xfrm>
          <a:prstGeom prst="rect">
            <a:avLst/>
          </a:prstGeom>
          <a:solidFill>
            <a:srgbClr val="F9FAFB"/>
          </a:solidFill>
          <a:ln w="6350">
            <a:solidFill>
              <a:srgbClr val="E5E7EB"/>
            </a:solidFill>
            <a:prstDash val="solid"/>
          </a:ln>
        </p:spPr>
      </p:sp>
      <p:sp>
        <p:nvSpPr>
          <p:cNvPr id="18" name="Shape 15"/>
          <p:cNvSpPr/>
          <p:nvPr/>
        </p:nvSpPr>
        <p:spPr>
          <a:xfrm>
            <a:off x="502920" y="3749040"/>
            <a:ext cx="137160" cy="1097280"/>
          </a:xfrm>
          <a:prstGeom prst="rect">
            <a:avLst/>
          </a:prstGeom>
          <a:solidFill>
            <a:srgbClr val="831843"/>
          </a:solidFill>
          <a:ln/>
        </p:spPr>
      </p:sp>
      <p:sp>
        <p:nvSpPr>
          <p:cNvPr id="19" name="Text 16"/>
          <p:cNvSpPr/>
          <p:nvPr/>
        </p:nvSpPr>
        <p:spPr>
          <a:xfrm>
            <a:off x="777240" y="3858768"/>
            <a:ext cx="1371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831843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Unit 3</a:t>
            </a:r>
            <a:endParaRPr lang="en-US" sz="1200" dirty="0"/>
          </a:p>
        </p:txBody>
      </p:sp>
      <p:sp>
        <p:nvSpPr>
          <p:cNvPr id="20" name="Text 17"/>
          <p:cNvSpPr/>
          <p:nvPr/>
        </p:nvSpPr>
        <p:spPr>
          <a:xfrm>
            <a:off x="777240" y="4160520"/>
            <a:ext cx="10728655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FAQ・トークスクリプトの活用</a:t>
            </a:r>
            <a:endParaRPr lang="en-US" sz="1400" dirty="0"/>
          </a:p>
        </p:txBody>
      </p:sp>
      <p:sp>
        <p:nvSpPr>
          <p:cNvPr id="21" name="Text 18"/>
          <p:cNvSpPr/>
          <p:nvPr/>
        </p:nvSpPr>
        <p:spPr>
          <a:xfrm>
            <a:off x="777240" y="4526280"/>
            <a:ext cx="10728655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i="1" dirty="0">
                <a:solidFill>
                  <a:srgbClr val="9CA3AF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詳細カリキュラム: 後続ページに掲載</a:t>
            </a:r>
            <a:endParaRPr lang="en-US" sz="1000" dirty="0"/>
          </a:p>
        </p:txBody>
      </p:sp>
      <p:sp>
        <p:nvSpPr>
          <p:cNvPr id="22" name="Shape 19"/>
          <p:cNvSpPr/>
          <p:nvPr/>
        </p:nvSpPr>
        <p:spPr>
          <a:xfrm>
            <a:off x="502920" y="4983480"/>
            <a:ext cx="11185855" cy="1097280"/>
          </a:xfrm>
          <a:prstGeom prst="rect">
            <a:avLst/>
          </a:prstGeom>
          <a:solidFill>
            <a:srgbClr val="F9FAFB"/>
          </a:solidFill>
          <a:ln w="6350">
            <a:solidFill>
              <a:srgbClr val="E5E7EB"/>
            </a:solidFill>
            <a:prstDash val="solid"/>
          </a:ln>
        </p:spPr>
      </p:sp>
      <p:sp>
        <p:nvSpPr>
          <p:cNvPr id="23" name="Shape 20"/>
          <p:cNvSpPr/>
          <p:nvPr/>
        </p:nvSpPr>
        <p:spPr>
          <a:xfrm>
            <a:off x="502920" y="4983480"/>
            <a:ext cx="137160" cy="1097280"/>
          </a:xfrm>
          <a:prstGeom prst="rect">
            <a:avLst/>
          </a:prstGeom>
          <a:solidFill>
            <a:srgbClr val="831843"/>
          </a:solidFill>
          <a:ln/>
        </p:spPr>
      </p:sp>
      <p:sp>
        <p:nvSpPr>
          <p:cNvPr id="24" name="Text 21"/>
          <p:cNvSpPr/>
          <p:nvPr/>
        </p:nvSpPr>
        <p:spPr>
          <a:xfrm>
            <a:off x="777240" y="5093208"/>
            <a:ext cx="1371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831843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Unit 4</a:t>
            </a:r>
            <a:endParaRPr lang="en-US" sz="1200" dirty="0"/>
          </a:p>
        </p:txBody>
      </p:sp>
      <p:sp>
        <p:nvSpPr>
          <p:cNvPr id="25" name="Text 22"/>
          <p:cNvSpPr/>
          <p:nvPr/>
        </p:nvSpPr>
        <p:spPr>
          <a:xfrm>
            <a:off x="777240" y="5394960"/>
            <a:ext cx="10728655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AI導入とオペレーション改善</a:t>
            </a:r>
            <a:endParaRPr lang="en-US" sz="1400" dirty="0"/>
          </a:p>
        </p:txBody>
      </p:sp>
      <p:sp>
        <p:nvSpPr>
          <p:cNvPr id="26" name="Text 23"/>
          <p:cNvSpPr/>
          <p:nvPr/>
        </p:nvSpPr>
        <p:spPr>
          <a:xfrm>
            <a:off x="777240" y="5760720"/>
            <a:ext cx="10728655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i="1" dirty="0">
                <a:solidFill>
                  <a:srgbClr val="9CA3AF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詳細カリキュラム: 後続ページに掲載</a:t>
            </a:r>
            <a:endParaRPr lang="en-US" sz="1000" dirty="0"/>
          </a:p>
        </p:txBody>
      </p:sp>
      <p:sp>
        <p:nvSpPr>
          <p:cNvPr id="27" name="Text 24"/>
          <p:cNvSpPr/>
          <p:nvPr/>
        </p:nvSpPr>
        <p:spPr>
          <a:xfrm>
            <a:off x="502920" y="6172200"/>
            <a:ext cx="11185855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i="1" dirty="0">
                <a:solidFill>
                  <a:srgbClr val="9CA3AF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本ページは各ユニットの見出しのみを掲載しています。ユニットごとの全項目は後続の「詳細カリキュラム Unit X」ページに掲載しています。実施時間・対象者・演習内容は実案件のヒアリング後に調整します。</a:t>
            </a:r>
            <a:endParaRPr lang="en-US" sz="1000" dirty="0"/>
          </a:p>
        </p:txBody>
      </p:sp>
      <p:sp>
        <p:nvSpPr>
          <p:cNvPr id="28" name="Text 25"/>
          <p:cNvSpPr/>
          <p:nvPr/>
        </p:nvSpPr>
        <p:spPr>
          <a:xfrm>
            <a:off x="502920" y="6583680"/>
            <a:ext cx="11185855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9CA3AF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CS向上とオペレーション改善　／　講師ポートフォリオ　／　試作版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831843"/>
          </a:solidFill>
          <a:ln/>
        </p:spPr>
      </p:sp>
      <p:sp>
        <p:nvSpPr>
          <p:cNvPr id="3" name="Text 1"/>
          <p:cNvSpPr/>
          <p:nvPr/>
        </p:nvSpPr>
        <p:spPr>
          <a:xfrm>
            <a:off x="502920" y="228600"/>
            <a:ext cx="11185855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4B5563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CS向上とオペレーション改善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502920" y="502920"/>
            <a:ext cx="11185855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詳細カリキュラム Unit 1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502920" y="1005840"/>
            <a:ext cx="11185855" cy="0"/>
          </a:xfrm>
          <a:prstGeom prst="line">
            <a:avLst/>
          </a:prstGeom>
          <a:noFill/>
          <a:ln w="12700">
            <a:solidFill>
              <a:srgbClr val="DB2777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02920" y="1143000"/>
            <a:ext cx="11185855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顧客満足度（CS）とは</a:t>
            </a:r>
            <a:endParaRPr lang="en-US" sz="1400" dirty="0"/>
          </a:p>
        </p:txBody>
      </p:sp>
      <p:sp>
        <p:nvSpPr>
          <p:cNvPr id="7" name="Shape 5"/>
          <p:cNvSpPr/>
          <p:nvPr/>
        </p:nvSpPr>
        <p:spPr>
          <a:xfrm>
            <a:off x="502920" y="1627632"/>
            <a:ext cx="11185855" cy="18288"/>
          </a:xfrm>
          <a:prstGeom prst="rect">
            <a:avLst/>
          </a:prstGeom>
          <a:solidFill>
            <a:srgbClr val="DB2777"/>
          </a:solidFill>
          <a:ln/>
        </p:spPr>
      </p:sp>
      <p:sp>
        <p:nvSpPr>
          <p:cNvPr id="8" name="Text 6"/>
          <p:cNvSpPr/>
          <p:nvPr/>
        </p:nvSpPr>
        <p:spPr>
          <a:xfrm>
            <a:off x="502920" y="1828800"/>
            <a:ext cx="5455768" cy="4251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CS（顧客満足度）とは：期待を超える体験</a:t>
            </a:r>
            <a:endParaRPr lang="en-US" sz="12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なぜCSが重要なのか：満足度がリピートを生む</a:t>
            </a:r>
            <a:endParaRPr lang="en-US" sz="12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脳科学の「報酬系」：良い体験をまた求める</a:t>
            </a:r>
            <a:endParaRPr lang="en-US" sz="12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CSの方程式：満足度 = 体験 − 期待</a:t>
            </a:r>
            <a:endParaRPr lang="en-US" sz="12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期待を上回ると満足・下回ると不満</a:t>
            </a:r>
            <a:endParaRPr lang="en-US" sz="12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CSを高める2つの方法：期待を下げる・体験を上げる</a:t>
            </a:r>
            <a:endParaRPr lang="en-US" sz="12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心理学の「期待管理」：適切な期待値設定</a:t>
            </a:r>
            <a:endParaRPr lang="en-US" sz="12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CSの5段階：不満→普通→満足→感動→ファン</a:t>
            </a:r>
            <a:endParaRPr lang="en-US" sz="12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不満：二度と使わない</a:t>
            </a:r>
            <a:endParaRPr lang="en-US" sz="12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普通：他に良いのがあれば乗り換える</a:t>
            </a:r>
            <a:endParaRPr lang="en-US" sz="12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満足：また使ってもいい</a:t>
            </a:r>
            <a:endParaRPr lang="en-US" sz="12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感動：絶対また使う</a:t>
            </a:r>
            <a:endParaRPr lang="en-US" sz="12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ファン：人に勧める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6233008" y="1828800"/>
            <a:ext cx="5455768" cy="4251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行動経済学の「口コミ効果」：ファンが新規顧客を連れてくる</a:t>
            </a:r>
            <a:endParaRPr lang="en-US" sz="12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NPS（Net Promoter Score）：推奨度測定</a:t>
            </a:r>
            <a:endParaRPr lang="en-US" sz="12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「友人に勧めたいですか？」0-10点</a:t>
            </a:r>
            <a:endParaRPr lang="en-US" sz="12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CSを測る指標：応対品質・解決率・待ち時間</a:t>
            </a:r>
            <a:endParaRPr lang="en-US" sz="12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応対品質：丁寧さ・正確さ・わかりやすさ</a:t>
            </a:r>
            <a:endParaRPr lang="en-US" sz="12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解決率：一度で解決できたか</a:t>
            </a:r>
            <a:endParaRPr lang="en-US" sz="12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待ち時間：電話がつながるまで・保留時間</a:t>
            </a:r>
            <a:endParaRPr lang="en-US" sz="12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脳科学の「時間感覚」：待たされるとストレス</a:t>
            </a:r>
            <a:endParaRPr lang="en-US" sz="12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CSを下げる要因：態度・たらい回し・解決しない</a:t>
            </a:r>
            <a:endParaRPr lang="en-US" sz="12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CSを上げる要因：共感・スピード・プラスアルファ</a:t>
            </a:r>
            <a:endParaRPr lang="en-US" sz="12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プラスアルファの提供：期待以上の対応</a:t>
            </a:r>
            <a:endParaRPr lang="en-US" sz="12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実践ワーク：自分の応対でCSを測定してみよう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502920" y="6172200"/>
            <a:ext cx="11185855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i="1" dirty="0">
                <a:solidFill>
                  <a:srgbClr val="9CA3AF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Excel「計画書ver2」G列のスライドタイトルをもとに掲載しています。実施時間・対象者・演習内容は、ヒアリング後に調整します。</a:t>
            </a:r>
            <a:endParaRPr lang="en-US" sz="1000" dirty="0"/>
          </a:p>
        </p:txBody>
      </p:sp>
      <p:sp>
        <p:nvSpPr>
          <p:cNvPr id="11" name="Text 9"/>
          <p:cNvSpPr/>
          <p:nvPr/>
        </p:nvSpPr>
        <p:spPr>
          <a:xfrm>
            <a:off x="502920" y="6583680"/>
            <a:ext cx="11185855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9CA3AF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CS向上とオペレーション改善　／　講師ポートフォリオ　／　試作版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831843"/>
          </a:solidFill>
          <a:ln/>
        </p:spPr>
      </p:sp>
      <p:sp>
        <p:nvSpPr>
          <p:cNvPr id="3" name="Text 1"/>
          <p:cNvSpPr/>
          <p:nvPr/>
        </p:nvSpPr>
        <p:spPr>
          <a:xfrm>
            <a:off x="502920" y="228600"/>
            <a:ext cx="11185855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4B5563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CS向上とオペレーション改善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502920" y="502920"/>
            <a:ext cx="11185855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詳細カリキュラム Unit 2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502920" y="1005840"/>
            <a:ext cx="11185855" cy="0"/>
          </a:xfrm>
          <a:prstGeom prst="line">
            <a:avLst/>
          </a:prstGeom>
          <a:noFill/>
          <a:ln w="12700">
            <a:solidFill>
              <a:srgbClr val="DB2777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02920" y="1143000"/>
            <a:ext cx="11185855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応対品質のセルフチェック</a:t>
            </a:r>
            <a:endParaRPr lang="en-US" sz="1400" dirty="0"/>
          </a:p>
        </p:txBody>
      </p:sp>
      <p:sp>
        <p:nvSpPr>
          <p:cNvPr id="7" name="Shape 5"/>
          <p:cNvSpPr/>
          <p:nvPr/>
        </p:nvSpPr>
        <p:spPr>
          <a:xfrm>
            <a:off x="502920" y="1627632"/>
            <a:ext cx="11185855" cy="18288"/>
          </a:xfrm>
          <a:prstGeom prst="rect">
            <a:avLst/>
          </a:prstGeom>
          <a:solidFill>
            <a:srgbClr val="DB2777"/>
          </a:solidFill>
          <a:ln/>
        </p:spPr>
      </p:sp>
      <p:sp>
        <p:nvSpPr>
          <p:cNvPr id="8" name="Text 6"/>
          <p:cNvSpPr/>
          <p:nvPr/>
        </p:nvSpPr>
        <p:spPr>
          <a:xfrm>
            <a:off x="502920" y="1828800"/>
            <a:ext cx="5455768" cy="4251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セルフチェック：自分の応対を客観視する</a:t>
            </a:r>
            <a:endParaRPr lang="en-US" sz="12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なぜセルフチェックが必要なのか：気づかないと改善できない</a:t>
            </a:r>
            <a:endParaRPr lang="en-US" sz="12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脳科学の「メタ認知」：自分を客観的に見る力</a:t>
            </a:r>
            <a:endParaRPr lang="en-US" sz="12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応対品質の6要素：声・言葉遣い・内容・速度・共感・解決</a:t>
            </a:r>
            <a:endParaRPr lang="en-US" sz="12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1. 声：明るく・はっきり・適切なトーン</a:t>
            </a:r>
            <a:endParaRPr lang="en-US" sz="12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2. 言葉遣い：敬語・クッション言葉</a:t>
            </a:r>
            <a:endParaRPr lang="en-US" sz="12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3. 内容：正確・わかりやすい説明</a:t>
            </a:r>
            <a:endParaRPr lang="en-US" sz="12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4. 速度：ゆっくり・聞き取りやすい</a:t>
            </a:r>
            <a:endParaRPr lang="en-US" sz="12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5. 共感：寄り添う姿勢</a:t>
            </a:r>
            <a:endParaRPr lang="en-US" sz="12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6. 解決：問題が解決したか</a:t>
            </a:r>
            <a:endParaRPr lang="en-US" sz="12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心理学の「自己評価」：定期的な振り返りが成長を促す</a:t>
            </a:r>
            <a:endParaRPr lang="en-US" sz="12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録音を聞き返す：自分の声を客観的にチェック</a:t>
            </a:r>
            <a:endParaRPr lang="en-US" sz="12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「こんな声で話していたのか」の発見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6233008" y="1828800"/>
            <a:ext cx="5455768" cy="4251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チェックリストで確認：項目ごとに〇×をつける</a:t>
            </a:r>
            <a:endParaRPr lang="en-US" sz="12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挨拶はできているか・復唱はしているか</a:t>
            </a:r>
            <a:endParaRPr lang="en-US" sz="12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行動経済学の「定量化」：数値化すると改善しやすい</a:t>
            </a:r>
            <a:endParaRPr lang="en-US" sz="12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モニタリング：上司や同僚からのフィードバック</a:t>
            </a:r>
            <a:endParaRPr lang="en-US" sz="12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第三者の視点が重要</a:t>
            </a:r>
            <a:endParaRPr lang="en-US" sz="12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良い点と改善点：両方をバランスよく見る</a:t>
            </a:r>
            <a:endParaRPr lang="en-US" sz="12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褒める：できていることを認める</a:t>
            </a:r>
            <a:endParaRPr lang="en-US" sz="12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改善点：具体的に何を直すか</a:t>
            </a:r>
            <a:endParaRPr lang="en-US" sz="12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脳科学の「ポジティブフィードバック」：褒めると伸びる</a:t>
            </a:r>
            <a:endParaRPr lang="en-US" sz="12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PDCAサイクル：計画→実行→確認→改善</a:t>
            </a:r>
            <a:endParaRPr lang="en-US" sz="12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継続的な改善が品質向上につながる</a:t>
            </a:r>
            <a:endParaRPr lang="en-US" sz="12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ベストプラクティスの共有：良い応対を学ぶ</a:t>
            </a:r>
            <a:endParaRPr lang="en-US" sz="12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実践ワーク：セルフチェックシートで自己評価してみよう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502920" y="6172200"/>
            <a:ext cx="11185855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i="1" dirty="0">
                <a:solidFill>
                  <a:srgbClr val="9CA3AF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Excel「計画書ver2」G列のスライドタイトルをもとに掲載しています。実施時間・対象者・演習内容は、ヒアリング後に調整します。</a:t>
            </a:r>
            <a:endParaRPr lang="en-US" sz="1000" dirty="0"/>
          </a:p>
        </p:txBody>
      </p:sp>
      <p:sp>
        <p:nvSpPr>
          <p:cNvPr id="11" name="Text 9"/>
          <p:cNvSpPr/>
          <p:nvPr/>
        </p:nvSpPr>
        <p:spPr>
          <a:xfrm>
            <a:off x="502920" y="6583680"/>
            <a:ext cx="11185855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9CA3AF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CS向上とオペレーション改善　／　講師ポートフォリオ　／　試作版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831843"/>
          </a:solidFill>
          <a:ln/>
        </p:spPr>
      </p:sp>
      <p:sp>
        <p:nvSpPr>
          <p:cNvPr id="3" name="Text 1"/>
          <p:cNvSpPr/>
          <p:nvPr/>
        </p:nvSpPr>
        <p:spPr>
          <a:xfrm>
            <a:off x="502920" y="228600"/>
            <a:ext cx="11185855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4B5563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CS向上とオペレーション改善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502920" y="502920"/>
            <a:ext cx="11185855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詳細カリキュラム Unit 3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502920" y="1005840"/>
            <a:ext cx="11185855" cy="0"/>
          </a:xfrm>
          <a:prstGeom prst="line">
            <a:avLst/>
          </a:prstGeom>
          <a:noFill/>
          <a:ln w="12700">
            <a:solidFill>
              <a:srgbClr val="DB2777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02920" y="1143000"/>
            <a:ext cx="11185855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FAQ・トークスクリプトの活用</a:t>
            </a:r>
            <a:endParaRPr lang="en-US" sz="1400" dirty="0"/>
          </a:p>
        </p:txBody>
      </p:sp>
      <p:sp>
        <p:nvSpPr>
          <p:cNvPr id="7" name="Shape 5"/>
          <p:cNvSpPr/>
          <p:nvPr/>
        </p:nvSpPr>
        <p:spPr>
          <a:xfrm>
            <a:off x="502920" y="1627632"/>
            <a:ext cx="11185855" cy="18288"/>
          </a:xfrm>
          <a:prstGeom prst="rect">
            <a:avLst/>
          </a:prstGeom>
          <a:solidFill>
            <a:srgbClr val="DB2777"/>
          </a:solidFill>
          <a:ln/>
        </p:spPr>
      </p:sp>
      <p:sp>
        <p:nvSpPr>
          <p:cNvPr id="8" name="Text 6"/>
          <p:cNvSpPr/>
          <p:nvPr/>
        </p:nvSpPr>
        <p:spPr>
          <a:xfrm>
            <a:off x="502920" y="1828800"/>
            <a:ext cx="5455768" cy="4251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FAQ・トークスクリプト：応対の標準化ツール</a:t>
            </a:r>
            <a:endParaRPr lang="en-US" sz="12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なぜFAQが必要なのか：よくある質問を効率的に対応</a:t>
            </a:r>
            <a:endParaRPr lang="en-US" sz="12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脳科学の「パターン認識」：同じ質問は繰り返される</a:t>
            </a:r>
            <a:endParaRPr lang="en-US" sz="12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FAQ（Frequently Asked Questions）とは</a:t>
            </a:r>
            <a:endParaRPr lang="en-US" sz="12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よくある質問と回答をまとめたもの</a:t>
            </a:r>
            <a:endParaRPr lang="en-US" sz="12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FAQのメリット：スピード・正確性・品質の均一化</a:t>
            </a:r>
            <a:endParaRPr lang="en-US" sz="12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メリット1：即座に回答できる</a:t>
            </a:r>
            <a:endParaRPr lang="en-US" sz="12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メリット2：正確な情報を提供できる</a:t>
            </a:r>
            <a:endParaRPr lang="en-US" sz="12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メリット3：誰が対応しても同じ品質</a:t>
            </a:r>
            <a:endParaRPr lang="en-US" sz="12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心理学の「認知負荷軽減」：覚えなくても対応できる</a:t>
            </a:r>
            <a:endParaRPr lang="en-US" sz="12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FAQの作り方：頻度の高い質問をリストアップ</a:t>
            </a:r>
            <a:endParaRPr lang="en-US" sz="12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「この質問よく来るな」を集める</a:t>
            </a:r>
            <a:endParaRPr lang="en-US" sz="12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カテゴリー分け：商品・料金・手続き・トラブル</a:t>
            </a:r>
            <a:endParaRPr lang="en-US" sz="12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検索しやすいように整理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6233008" y="1828800"/>
            <a:ext cx="5455768" cy="4251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行動経済学の「情報設計」：見つけやすさが重要</a:t>
            </a:r>
            <a:endParaRPr lang="en-US" sz="12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トークスクリプトとは：応対の台本</a:t>
            </a:r>
            <a:endParaRPr lang="en-US" sz="12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開始の挨拶・質問の仕方・クロージング</a:t>
            </a:r>
            <a:endParaRPr lang="en-US" sz="12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トークスクリプトのメリット：安心・迷わない</a:t>
            </a:r>
            <a:endParaRPr lang="en-US" sz="12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新人でも一定品質の応対ができる</a:t>
            </a:r>
            <a:endParaRPr lang="en-US" sz="12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脳科学の「スクリプト記憶」：型があると楽</a:t>
            </a:r>
            <a:endParaRPr lang="en-US" sz="12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柔軟性も必要：棒読みはNG</a:t>
            </a:r>
            <a:endParaRPr lang="en-US" sz="12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状況に応じてアレンジする</a:t>
            </a:r>
            <a:endParaRPr lang="en-US" sz="12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ナレッジの蓄積：対応事例をデータベース化</a:t>
            </a:r>
            <a:endParaRPr lang="en-US" sz="12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「こんなケースがあった」を共有</a:t>
            </a:r>
            <a:endParaRPr lang="en-US" sz="12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定期的な更新：情報は古くなる</a:t>
            </a:r>
            <a:endParaRPr lang="en-US" sz="12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新商品・制度変更に対応</a:t>
            </a:r>
            <a:endParaRPr lang="en-US" sz="12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実践ワーク：FAQとトークスクリプトを作成してみよう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502920" y="6172200"/>
            <a:ext cx="11185855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i="1" dirty="0">
                <a:solidFill>
                  <a:srgbClr val="9CA3AF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Excel「計画書ver2」G列のスライドタイトルをもとに掲載しています。実施時間・対象者・演習内容は、ヒアリング後に調整します。</a:t>
            </a:r>
            <a:endParaRPr lang="en-US" sz="1000" dirty="0"/>
          </a:p>
        </p:txBody>
      </p:sp>
      <p:sp>
        <p:nvSpPr>
          <p:cNvPr id="11" name="Text 9"/>
          <p:cNvSpPr/>
          <p:nvPr/>
        </p:nvSpPr>
        <p:spPr>
          <a:xfrm>
            <a:off x="502920" y="6583680"/>
            <a:ext cx="11185855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9CA3AF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CS向上とオペレーション改善　／　講師ポートフォリオ　／　試作版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831843"/>
          </a:solidFill>
          <a:ln/>
        </p:spPr>
      </p:sp>
      <p:sp>
        <p:nvSpPr>
          <p:cNvPr id="3" name="Text 1"/>
          <p:cNvSpPr/>
          <p:nvPr/>
        </p:nvSpPr>
        <p:spPr>
          <a:xfrm>
            <a:off x="502920" y="228600"/>
            <a:ext cx="11185855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4B5563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CS向上とオペレーション改善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502920" y="502920"/>
            <a:ext cx="11185855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詳細カリキュラム Unit 4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502920" y="1005840"/>
            <a:ext cx="11185855" cy="0"/>
          </a:xfrm>
          <a:prstGeom prst="line">
            <a:avLst/>
          </a:prstGeom>
          <a:noFill/>
          <a:ln w="12700">
            <a:solidFill>
              <a:srgbClr val="DB2777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02920" y="1143000"/>
            <a:ext cx="11185855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AI導入とオペレーション改善</a:t>
            </a:r>
            <a:endParaRPr lang="en-US" sz="1400" dirty="0"/>
          </a:p>
        </p:txBody>
      </p:sp>
      <p:sp>
        <p:nvSpPr>
          <p:cNvPr id="7" name="Shape 5"/>
          <p:cNvSpPr/>
          <p:nvPr/>
        </p:nvSpPr>
        <p:spPr>
          <a:xfrm>
            <a:off x="502920" y="1627632"/>
            <a:ext cx="11185855" cy="18288"/>
          </a:xfrm>
          <a:prstGeom prst="rect">
            <a:avLst/>
          </a:prstGeom>
          <a:solidFill>
            <a:srgbClr val="DB2777"/>
          </a:solidFill>
          <a:ln/>
        </p:spPr>
      </p:sp>
      <p:sp>
        <p:nvSpPr>
          <p:cNvPr id="8" name="Text 6"/>
          <p:cNvSpPr/>
          <p:nvPr/>
        </p:nvSpPr>
        <p:spPr>
          <a:xfrm>
            <a:off x="502920" y="1828800"/>
            <a:ext cx="5455768" cy="4251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AI時代のコールセンター：テクノロジーで効率化</a:t>
            </a:r>
            <a:endParaRPr lang="en-US" sz="12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なぜAIが必要なのか：人間だけでは限界がある</a:t>
            </a:r>
            <a:endParaRPr lang="en-US" sz="12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脳科学の「認知限界」：処理能力には限りがある</a:t>
            </a:r>
            <a:endParaRPr lang="en-US" sz="12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AIができる5つのこと：自動応答・音声認識・感情分析・予測・品質管理</a:t>
            </a:r>
            <a:endParaRPr lang="en-US" sz="12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1. 自動応答（チャットボット・音声ボット）</a:t>
            </a:r>
            <a:endParaRPr lang="en-US" sz="12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簡単な質問に24時間自動対応</a:t>
            </a:r>
            <a:endParaRPr lang="en-US" sz="12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2. 音声認識（通話内容のテキスト化）</a:t>
            </a:r>
            <a:endParaRPr lang="en-US" sz="12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議事録自動作成・キーワード抽出</a:t>
            </a:r>
            <a:endParaRPr lang="en-US" sz="12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3. 感情分析（顧客の怒り度を検知）</a:t>
            </a:r>
            <a:endParaRPr lang="en-US" sz="12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クレームの早期発見・エスカレーション判断</a:t>
            </a:r>
            <a:endParaRPr lang="en-US" sz="12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4. 予測分析（コール数予測・離反予測）</a:t>
            </a:r>
            <a:endParaRPr lang="en-US" sz="12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シフト最適化・先回り対応</a:t>
            </a:r>
            <a:endParaRPr lang="en-US" sz="12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5. 品質管理（応対品質の自動評価）</a:t>
            </a:r>
            <a:endParaRPr lang="en-US" sz="12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全通話をチェック・改善点を指摘</a:t>
            </a:r>
            <a:endParaRPr lang="en-US" sz="12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心理学の「補完関係」：AIと人間の役割分担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6233008" y="1828800"/>
            <a:ext cx="5455768" cy="4251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AIが得意なこと：データ処理・パターン認識・24時間対応</a:t>
            </a:r>
            <a:endParaRPr lang="en-US" sz="12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人間が得意なこと：共感・柔軟な判断・複雑な問題解決</a:t>
            </a:r>
            <a:endParaRPr lang="en-US" sz="12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行動経済学の「効率化」：AIで時間を作る</a:t>
            </a:r>
            <a:endParaRPr lang="en-US" sz="12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チャットボットの活用：よくある質問を自動化</a:t>
            </a:r>
            <a:endParaRPr lang="en-US" sz="12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「営業時間は？」「住所は？」などの定型質問</a:t>
            </a:r>
            <a:endParaRPr lang="en-US" sz="12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音声認識の活用：リアルタイムで文字起こし</a:t>
            </a:r>
            <a:endParaRPr lang="en-US" sz="12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オペレーターの入力負担軽減</a:t>
            </a:r>
            <a:endParaRPr lang="en-US" sz="12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脳科学の「マルチタスク軽減」：話しながら入力は難しい</a:t>
            </a:r>
            <a:endParaRPr lang="en-US" sz="12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AIによる応対支援：リアルタイムでアドバイス</a:t>
            </a:r>
            <a:endParaRPr lang="en-US" sz="12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「この場合はこう答えてください」の表示</a:t>
            </a:r>
            <a:endParaRPr lang="en-US" sz="12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オペレーション改善：データで可視化・ボトルネック発見</a:t>
            </a:r>
            <a:endParaRPr lang="en-US" sz="12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どこに時間がかかっているか・何が課題か</a:t>
            </a:r>
            <a:endParaRPr lang="en-US" sz="12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AIの限界：100%自動化は不可能・人間の温かみが必要</a:t>
            </a:r>
            <a:endParaRPr lang="en-US" sz="1200" dirty="0"/>
          </a:p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実践ワーク：自センターでAI活用できる領域を考えよう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502920" y="6172200"/>
            <a:ext cx="11185855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i="1" dirty="0">
                <a:solidFill>
                  <a:srgbClr val="9CA3AF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Excel「計画書ver2」G列のスライドタイトルをもとに掲載しています。実施時間・対象者・演習内容は、ヒアリング後に調整します。</a:t>
            </a:r>
            <a:endParaRPr lang="en-US" sz="1000" dirty="0"/>
          </a:p>
        </p:txBody>
      </p:sp>
      <p:sp>
        <p:nvSpPr>
          <p:cNvPr id="11" name="Text 9"/>
          <p:cNvSpPr/>
          <p:nvPr/>
        </p:nvSpPr>
        <p:spPr>
          <a:xfrm>
            <a:off x="502920" y="6583680"/>
            <a:ext cx="11185855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9CA3AF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CS向上とオペレーション改善　／　講師ポートフォリオ　／　試作版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831843"/>
          </a:solidFill>
          <a:ln/>
        </p:spPr>
      </p:sp>
      <p:sp>
        <p:nvSpPr>
          <p:cNvPr id="3" name="Text 1"/>
          <p:cNvSpPr/>
          <p:nvPr/>
        </p:nvSpPr>
        <p:spPr>
          <a:xfrm>
            <a:off x="502920" y="228600"/>
            <a:ext cx="11185855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4B5563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CS向上とオペレーション改善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502920" y="502920"/>
            <a:ext cx="11185855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ユニット一覧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502920" y="1005840"/>
            <a:ext cx="11185855" cy="0"/>
          </a:xfrm>
          <a:prstGeom prst="line">
            <a:avLst/>
          </a:prstGeom>
          <a:noFill/>
          <a:ln w="12700">
            <a:solidFill>
              <a:srgbClr val="DB2777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502920" y="1234440"/>
            <a:ext cx="5455768" cy="2240280"/>
          </a:xfrm>
          <a:prstGeom prst="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02920" y="1234440"/>
            <a:ext cx="73152" cy="2240280"/>
          </a:xfrm>
          <a:prstGeom prst="rect">
            <a:avLst/>
          </a:prstGeom>
          <a:solidFill>
            <a:srgbClr val="831843"/>
          </a:solidFill>
          <a:ln/>
        </p:spPr>
      </p:sp>
      <p:sp>
        <p:nvSpPr>
          <p:cNvPr id="8" name="Shape 6"/>
          <p:cNvSpPr/>
          <p:nvPr/>
        </p:nvSpPr>
        <p:spPr>
          <a:xfrm>
            <a:off x="576072" y="1234440"/>
            <a:ext cx="5382616" cy="502920"/>
          </a:xfrm>
          <a:prstGeom prst="rect">
            <a:avLst/>
          </a:prstGeom>
          <a:solidFill>
            <a:srgbClr val="FCE7F3"/>
          </a:solidFill>
          <a:ln/>
        </p:spPr>
      </p:sp>
      <p:sp>
        <p:nvSpPr>
          <p:cNvPr id="9" name="Text 7"/>
          <p:cNvSpPr/>
          <p:nvPr/>
        </p:nvSpPr>
        <p:spPr>
          <a:xfrm>
            <a:off x="667512" y="1307592"/>
            <a:ext cx="10972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831843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UNIT 1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1828800" y="1307592"/>
            <a:ext cx="3992728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顧客満足度（CS）とは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67512" y="1874520"/>
            <a:ext cx="5126584" cy="1463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200" dirty="0">
                <a:solidFill>
                  <a:srgbClr val="4B5563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CS（顧客満足度）とは：期待を超える体験</a:t>
            </a:r>
            <a:endParaRPr lang="en-US" sz="1200" dirty="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200" dirty="0">
                <a:solidFill>
                  <a:srgbClr val="4B5563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ファン：人に勧める</a:t>
            </a:r>
            <a:endParaRPr lang="en-US" sz="1200" dirty="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200" dirty="0">
                <a:solidFill>
                  <a:srgbClr val="4B5563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プラスアルファの提供：期待以上の対応</a:t>
            </a:r>
            <a:endParaRPr lang="en-US" sz="1200" dirty="0"/>
          </a:p>
        </p:txBody>
      </p:sp>
      <p:sp>
        <p:nvSpPr>
          <p:cNvPr id="12" name="Shape 10"/>
          <p:cNvSpPr/>
          <p:nvPr/>
        </p:nvSpPr>
        <p:spPr>
          <a:xfrm>
            <a:off x="6233008" y="1234440"/>
            <a:ext cx="5455768" cy="2240280"/>
          </a:xfrm>
          <a:prstGeom prst="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6233008" y="1234440"/>
            <a:ext cx="73152" cy="2240280"/>
          </a:xfrm>
          <a:prstGeom prst="rect">
            <a:avLst/>
          </a:prstGeom>
          <a:solidFill>
            <a:srgbClr val="831843"/>
          </a:solidFill>
          <a:ln/>
        </p:spPr>
      </p:sp>
      <p:sp>
        <p:nvSpPr>
          <p:cNvPr id="14" name="Shape 12"/>
          <p:cNvSpPr/>
          <p:nvPr/>
        </p:nvSpPr>
        <p:spPr>
          <a:xfrm>
            <a:off x="6306160" y="1234440"/>
            <a:ext cx="5382616" cy="502920"/>
          </a:xfrm>
          <a:prstGeom prst="rect">
            <a:avLst/>
          </a:prstGeom>
          <a:solidFill>
            <a:srgbClr val="FCE7F3"/>
          </a:solidFill>
          <a:ln/>
        </p:spPr>
      </p:sp>
      <p:sp>
        <p:nvSpPr>
          <p:cNvPr id="15" name="Text 13"/>
          <p:cNvSpPr/>
          <p:nvPr/>
        </p:nvSpPr>
        <p:spPr>
          <a:xfrm>
            <a:off x="6397600" y="1307592"/>
            <a:ext cx="10972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831843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UNIT 2</a:t>
            </a:r>
            <a:endParaRPr lang="en-US" sz="1000" dirty="0"/>
          </a:p>
        </p:txBody>
      </p:sp>
      <p:sp>
        <p:nvSpPr>
          <p:cNvPr id="16" name="Text 14"/>
          <p:cNvSpPr/>
          <p:nvPr/>
        </p:nvSpPr>
        <p:spPr>
          <a:xfrm>
            <a:off x="7558888" y="1307592"/>
            <a:ext cx="3992728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応対品質のセルフチェック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6397600" y="1874520"/>
            <a:ext cx="5126584" cy="1463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200" dirty="0">
                <a:solidFill>
                  <a:srgbClr val="4B5563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セルフチェック：自分の応対を客観視する</a:t>
            </a:r>
            <a:endParaRPr lang="en-US" sz="1200" dirty="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200" dirty="0">
                <a:solidFill>
                  <a:srgbClr val="4B5563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チェックリストで確認：項目ごとに〇×をつける</a:t>
            </a:r>
            <a:endParaRPr lang="en-US" sz="1200" dirty="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200" dirty="0">
                <a:solidFill>
                  <a:srgbClr val="4B5563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ベストプラクティスの共有：良い応対を学ぶ</a:t>
            </a:r>
            <a:endParaRPr lang="en-US" sz="1200" dirty="0"/>
          </a:p>
        </p:txBody>
      </p:sp>
      <p:sp>
        <p:nvSpPr>
          <p:cNvPr id="18" name="Shape 16"/>
          <p:cNvSpPr/>
          <p:nvPr/>
        </p:nvSpPr>
        <p:spPr>
          <a:xfrm>
            <a:off x="502920" y="3749040"/>
            <a:ext cx="5455768" cy="2240280"/>
          </a:xfrm>
          <a:prstGeom prst="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502920" y="3749040"/>
            <a:ext cx="73152" cy="2240280"/>
          </a:xfrm>
          <a:prstGeom prst="rect">
            <a:avLst/>
          </a:prstGeom>
          <a:solidFill>
            <a:srgbClr val="831843"/>
          </a:solidFill>
          <a:ln/>
        </p:spPr>
      </p:sp>
      <p:sp>
        <p:nvSpPr>
          <p:cNvPr id="20" name="Shape 18"/>
          <p:cNvSpPr/>
          <p:nvPr/>
        </p:nvSpPr>
        <p:spPr>
          <a:xfrm>
            <a:off x="576072" y="3749040"/>
            <a:ext cx="5382616" cy="502920"/>
          </a:xfrm>
          <a:prstGeom prst="rect">
            <a:avLst/>
          </a:prstGeom>
          <a:solidFill>
            <a:srgbClr val="FCE7F3"/>
          </a:solidFill>
          <a:ln/>
        </p:spPr>
      </p:sp>
      <p:sp>
        <p:nvSpPr>
          <p:cNvPr id="21" name="Text 19"/>
          <p:cNvSpPr/>
          <p:nvPr/>
        </p:nvSpPr>
        <p:spPr>
          <a:xfrm>
            <a:off x="667512" y="3822192"/>
            <a:ext cx="10972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831843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UNIT 3</a:t>
            </a:r>
            <a:endParaRPr lang="en-US" sz="1000" dirty="0"/>
          </a:p>
        </p:txBody>
      </p:sp>
      <p:sp>
        <p:nvSpPr>
          <p:cNvPr id="22" name="Text 20"/>
          <p:cNvSpPr/>
          <p:nvPr/>
        </p:nvSpPr>
        <p:spPr>
          <a:xfrm>
            <a:off x="1828800" y="3822192"/>
            <a:ext cx="3992728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FAQ・トークスクリプトの活用</a:t>
            </a:r>
            <a:endParaRPr lang="en-US" sz="1400" dirty="0"/>
          </a:p>
        </p:txBody>
      </p:sp>
      <p:sp>
        <p:nvSpPr>
          <p:cNvPr id="23" name="Text 21"/>
          <p:cNvSpPr/>
          <p:nvPr/>
        </p:nvSpPr>
        <p:spPr>
          <a:xfrm>
            <a:off x="667512" y="4389120"/>
            <a:ext cx="5126584" cy="1463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200" dirty="0">
                <a:solidFill>
                  <a:srgbClr val="4B5563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FAQ・トークスクリプト：応対の標準化ツール</a:t>
            </a:r>
            <a:endParaRPr lang="en-US" sz="1200" dirty="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200" dirty="0">
                <a:solidFill>
                  <a:srgbClr val="4B5563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検索しやすいように整理</a:t>
            </a:r>
            <a:endParaRPr lang="en-US" sz="1200" dirty="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200" dirty="0">
                <a:solidFill>
                  <a:srgbClr val="4B5563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新商品・制度変更に対応</a:t>
            </a:r>
            <a:endParaRPr lang="en-US" sz="1200" dirty="0"/>
          </a:p>
        </p:txBody>
      </p:sp>
      <p:sp>
        <p:nvSpPr>
          <p:cNvPr id="24" name="Shape 22"/>
          <p:cNvSpPr/>
          <p:nvPr/>
        </p:nvSpPr>
        <p:spPr>
          <a:xfrm>
            <a:off x="6233008" y="3749040"/>
            <a:ext cx="5455768" cy="2240280"/>
          </a:xfrm>
          <a:prstGeom prst="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</p:spPr>
      </p:sp>
      <p:sp>
        <p:nvSpPr>
          <p:cNvPr id="25" name="Shape 23"/>
          <p:cNvSpPr/>
          <p:nvPr/>
        </p:nvSpPr>
        <p:spPr>
          <a:xfrm>
            <a:off x="6233008" y="3749040"/>
            <a:ext cx="73152" cy="2240280"/>
          </a:xfrm>
          <a:prstGeom prst="rect">
            <a:avLst/>
          </a:prstGeom>
          <a:solidFill>
            <a:srgbClr val="831843"/>
          </a:solidFill>
          <a:ln/>
        </p:spPr>
      </p:sp>
      <p:sp>
        <p:nvSpPr>
          <p:cNvPr id="26" name="Shape 24"/>
          <p:cNvSpPr/>
          <p:nvPr/>
        </p:nvSpPr>
        <p:spPr>
          <a:xfrm>
            <a:off x="6306160" y="3749040"/>
            <a:ext cx="5382616" cy="502920"/>
          </a:xfrm>
          <a:prstGeom prst="rect">
            <a:avLst/>
          </a:prstGeom>
          <a:solidFill>
            <a:srgbClr val="FCE7F3"/>
          </a:solidFill>
          <a:ln/>
        </p:spPr>
      </p:sp>
      <p:sp>
        <p:nvSpPr>
          <p:cNvPr id="27" name="Text 25"/>
          <p:cNvSpPr/>
          <p:nvPr/>
        </p:nvSpPr>
        <p:spPr>
          <a:xfrm>
            <a:off x="6397600" y="3822192"/>
            <a:ext cx="10972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831843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UNIT 4</a:t>
            </a:r>
            <a:endParaRPr lang="en-US" sz="1000" dirty="0"/>
          </a:p>
        </p:txBody>
      </p:sp>
      <p:sp>
        <p:nvSpPr>
          <p:cNvPr id="28" name="Text 26"/>
          <p:cNvSpPr/>
          <p:nvPr/>
        </p:nvSpPr>
        <p:spPr>
          <a:xfrm>
            <a:off x="7558888" y="3822192"/>
            <a:ext cx="3992728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AI導入とオペレーション改善</a:t>
            </a:r>
            <a:endParaRPr lang="en-US" sz="1400" dirty="0"/>
          </a:p>
        </p:txBody>
      </p:sp>
      <p:sp>
        <p:nvSpPr>
          <p:cNvPr id="29" name="Text 27"/>
          <p:cNvSpPr/>
          <p:nvPr/>
        </p:nvSpPr>
        <p:spPr>
          <a:xfrm>
            <a:off x="6397600" y="4389120"/>
            <a:ext cx="5126584" cy="1463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200" dirty="0">
                <a:solidFill>
                  <a:srgbClr val="4B5563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AI時代のコールセンター：テクノロジーで効率化</a:t>
            </a:r>
            <a:endParaRPr lang="en-US" sz="1200" dirty="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200" dirty="0">
                <a:solidFill>
                  <a:srgbClr val="4B5563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心理学の「補完関係」：AIと人間の役割分担</a:t>
            </a:r>
            <a:endParaRPr lang="en-US" sz="1200" dirty="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200" dirty="0">
                <a:solidFill>
                  <a:srgbClr val="4B5563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AIの限界：100%自動化は不可能・人間の温かみが必要</a:t>
            </a:r>
            <a:endParaRPr lang="en-US" sz="1200" dirty="0"/>
          </a:p>
        </p:txBody>
      </p:sp>
      <p:sp>
        <p:nvSpPr>
          <p:cNvPr id="30" name="Text 28"/>
          <p:cNvSpPr/>
          <p:nvPr/>
        </p:nvSpPr>
        <p:spPr>
          <a:xfrm>
            <a:off x="502920" y="6583680"/>
            <a:ext cx="11185855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9CA3AF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CS向上とオペレーション改善　／　講師ポートフォリオ　／　試作版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831843"/>
          </a:solidFill>
          <a:ln/>
        </p:spPr>
      </p:sp>
      <p:sp>
        <p:nvSpPr>
          <p:cNvPr id="3" name="Text 1"/>
          <p:cNvSpPr/>
          <p:nvPr/>
        </p:nvSpPr>
        <p:spPr>
          <a:xfrm>
            <a:off x="502920" y="228600"/>
            <a:ext cx="11185855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4B5563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CS向上とオペレーション改善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502920" y="502920"/>
            <a:ext cx="11185855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研修スタイル ／ 講師 ／ 相談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502920" y="1005840"/>
            <a:ext cx="11185855" cy="0"/>
          </a:xfrm>
          <a:prstGeom prst="line">
            <a:avLst/>
          </a:prstGeom>
          <a:noFill/>
          <a:ln w="12700">
            <a:solidFill>
              <a:srgbClr val="DB2777"/>
            </a:solidFill>
            <a:prstDash val="solid"/>
          </a:ln>
        </p:spPr>
      </p:sp>
      <p:pic>
        <p:nvPicPr>
          <p:cNvPr id="6" name="Image 0" descr="/Users/apple/管理フォルダ/01_進行中プロジェクト/trainer-portfolio-system/02_templates/assets/images/v10/_pptx/course_callcenter-004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02975" y="182880"/>
            <a:ext cx="685800" cy="685800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02920" y="1234440"/>
            <a:ext cx="6949440" cy="457200"/>
          </a:xfrm>
          <a:prstGeom prst="rect">
            <a:avLst/>
          </a:prstGeom>
          <a:solidFill>
            <a:srgbClr val="FCE7F3"/>
          </a:solidFill>
          <a:ln w="9525">
            <a:solidFill>
              <a:srgbClr val="831843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31520" y="1234440"/>
            <a:ext cx="64922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831843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講師として対応可能な範囲</a:t>
            </a:r>
            <a:endParaRPr lang="en-US" sz="1400" dirty="0"/>
          </a:p>
        </p:txBody>
      </p:sp>
      <p:sp>
        <p:nvSpPr>
          <p:cNvPr id="9" name="Shape 6"/>
          <p:cNvSpPr/>
          <p:nvPr/>
        </p:nvSpPr>
        <p:spPr>
          <a:xfrm>
            <a:off x="502920" y="1691640"/>
            <a:ext cx="6949440" cy="3383280"/>
          </a:xfrm>
          <a:prstGeom prst="rect">
            <a:avLst/>
          </a:prstGeom>
          <a:solidFill>
            <a:srgbClr val="F9FAFB"/>
          </a:solidFill>
          <a:ln w="9525">
            <a:solidFill>
              <a:srgbClr val="E5E7EB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731520" y="1828800"/>
            <a:ext cx="6492240" cy="30632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実施形式: オンライン / 対面 / ハイブリッド / LMS / eラーニング</a:t>
            </a:r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最小実施: 40分〜（要点を絞った導入構成）</a:t>
            </a:r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推奨実施: 4時間程度（1ユニット1時間目安／詳細カリキュラム・演習を含む構成）</a:t>
            </a:r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（カスタマイズ相談例）</a:t>
            </a:r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対象者・階層に応じた内容調整</a:t>
            </a:r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研修時間（実施時間からの拡張・短縮）</a:t>
            </a:r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実施形式（オンライン / 対面 / ハイブリッド）</a:t>
            </a:r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業界別ユースケースの差し替え</a:t>
            </a:r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社内ルール・既存制度への反映</a:t>
            </a:r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演習データ・事例の差し替え</a:t>
            </a:r>
            <a:pPr indent="0" marL="0">
              <a:spcAft>
                <a:spcPts val="200"/>
              </a:spcAft>
              <a:buNone/>
            </a:pPr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（実施前ヒアリングで調整する項目）</a:t>
            </a:r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対象者の階層／前提知識</a:t>
            </a:r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受講環境・配信ツール</a:t>
            </a:r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・ 演習データ・社内固有事例の差し替え</a:t>
            </a:r>
            <a:pPr indent="0" marL="0">
              <a:spcAft>
                <a:spcPts val="200"/>
              </a:spcAft>
              <a:buNone/>
            </a:pPr>
            <a:pPr indent="0" marL="0">
              <a:spcAft>
                <a:spcPts val="200"/>
              </a:spcAft>
              <a:buNone/>
            </a:pPr>
            <a:r>
              <a:rPr lang="en-US" sz="1200" dirty="0">
                <a:solidFill>
                  <a:srgbClr val="1F2937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※ 本資料はカリキュラム設計例です。最小実施では要点を絞って扱い、詳細カリキュラム・演習を含む場合は、1ユニット1時間を目安に、対象者・目的・実施形式に応じて時間配分を調整します。</a:t>
            </a:r>
            <a:endParaRPr lang="en-US" sz="1200" dirty="0"/>
          </a:p>
        </p:txBody>
      </p:sp>
      <p:sp>
        <p:nvSpPr>
          <p:cNvPr id="11" name="Shape 8"/>
          <p:cNvSpPr/>
          <p:nvPr/>
        </p:nvSpPr>
        <p:spPr>
          <a:xfrm>
            <a:off x="7726680" y="1234440"/>
            <a:ext cx="3962095" cy="457200"/>
          </a:xfrm>
          <a:prstGeom prst="rect">
            <a:avLst/>
          </a:prstGeom>
          <a:solidFill>
            <a:srgbClr val="FCE7F3"/>
          </a:solidFill>
          <a:ln w="9525">
            <a:solidFill>
              <a:srgbClr val="831843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7909560" y="1234440"/>
            <a:ext cx="3596335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831843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講師プロフィール</a:t>
            </a:r>
            <a:endParaRPr lang="en-US" sz="1400" dirty="0"/>
          </a:p>
        </p:txBody>
      </p:sp>
      <p:sp>
        <p:nvSpPr>
          <p:cNvPr id="13" name="Shape 10"/>
          <p:cNvSpPr/>
          <p:nvPr/>
        </p:nvSpPr>
        <p:spPr>
          <a:xfrm>
            <a:off x="7726680" y="1691640"/>
            <a:ext cx="3962095" cy="3383280"/>
          </a:xfrm>
          <a:prstGeom prst="rect">
            <a:avLst/>
          </a:prstGeom>
          <a:solidFill>
            <a:srgbClr val="FFFFFF"/>
          </a:solidFill>
          <a:ln w="9525">
            <a:solidFill>
              <a:srgbClr val="E5E7EB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7909560" y="1828800"/>
            <a:ext cx="3596335" cy="30632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spcAft>
                <a:spcPts val="400"/>
              </a:spcAft>
              <a:buNone/>
            </a:pPr>
            <a:r>
              <a:rPr lang="en-US" sz="1200" dirty="0">
                <a:solidFill>
                  <a:srgbClr val="4B5563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氏名: 準備中</a:t>
            </a:r>
            <a:pPr indent="0" marL="0">
              <a:spcAft>
                <a:spcPts val="400"/>
              </a:spcAft>
              <a:buNone/>
            </a:pPr>
            <a:r>
              <a:rPr lang="en-US" sz="1200" dirty="0">
                <a:solidFill>
                  <a:srgbClr val="4B5563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経歴サマリ: 準備中</a:t>
            </a:r>
            <a:pPr indent="0" marL="0">
              <a:spcAft>
                <a:spcPts val="400"/>
              </a:spcAft>
              <a:buNone/>
            </a:pPr>
            <a:r>
              <a:rPr lang="en-US" sz="1200" dirty="0">
                <a:solidFill>
                  <a:srgbClr val="4B5563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強み: 準備中</a:t>
            </a:r>
            <a:pPr indent="0" marL="0">
              <a:spcAft>
                <a:spcPts val="400"/>
              </a:spcAft>
              <a:buNone/>
            </a:pPr>
            <a:r>
              <a:rPr lang="en-US" sz="1200" dirty="0">
                <a:solidFill>
                  <a:srgbClr val="4B5563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登壇可能講座: 52 件 / 13 カテゴリ</a:t>
            </a:r>
            <a:endParaRPr lang="en-US" sz="1200" dirty="0"/>
          </a:p>
        </p:txBody>
      </p:sp>
      <p:sp>
        <p:nvSpPr>
          <p:cNvPr id="15" name="Shape 12"/>
          <p:cNvSpPr/>
          <p:nvPr/>
        </p:nvSpPr>
        <p:spPr>
          <a:xfrm>
            <a:off x="502920" y="5349240"/>
            <a:ext cx="11185855" cy="868680"/>
          </a:xfrm>
          <a:prstGeom prst="roundRect">
            <a:avLst>
              <a:gd name="adj" fmla="val 6316"/>
            </a:avLst>
          </a:prstGeom>
          <a:solidFill>
            <a:srgbClr val="831843"/>
          </a:solidFill>
          <a:ln/>
        </p:spPr>
      </p:sp>
      <p:sp>
        <p:nvSpPr>
          <p:cNvPr id="16" name="Text 13"/>
          <p:cNvSpPr/>
          <p:nvPr/>
        </p:nvSpPr>
        <p:spPr>
          <a:xfrm>
            <a:off x="777240" y="5458968"/>
            <a:ext cx="10637215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この講座をベースに、貴社向けカスタマイズをご相談いただけます。</a:t>
            </a:r>
            <a:endParaRPr lang="en-US" sz="1400" dirty="0"/>
          </a:p>
        </p:txBody>
      </p:sp>
      <p:sp>
        <p:nvSpPr>
          <p:cNvPr id="17" name="Text 14"/>
          <p:cNvSpPr/>
          <p:nvPr/>
        </p:nvSpPr>
        <p:spPr>
          <a:xfrm>
            <a:off x="777240" y="5806440"/>
            <a:ext cx="10637215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FCE7F3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お問い合わせ／カスタマイズ相談はサイトのお問い合わせ欄からご連絡ください。</a:t>
            </a:r>
            <a:endParaRPr lang="en-US" sz="1000" dirty="0"/>
          </a:p>
        </p:txBody>
      </p:sp>
      <p:sp>
        <p:nvSpPr>
          <p:cNvPr id="18" name="Text 15"/>
          <p:cNvSpPr/>
          <p:nvPr/>
        </p:nvSpPr>
        <p:spPr>
          <a:xfrm>
            <a:off x="502920" y="6583680"/>
            <a:ext cx="11185855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9CA3AF"/>
                </a:solidFill>
                <a:latin typeface="Yu Gothic, Hiragino Sans" pitchFamily="34" charset="0"/>
                <a:ea typeface="Yu Gothic, Hiragino Sans" pitchFamily="34" charset="-122"/>
                <a:cs typeface="Yu Gothic, Hiragino Sans" pitchFamily="34" charset="-120"/>
              </a:rPr>
              <a:t>CS向上とオペレーション改善　／　講師ポートフォリオ　／　試作版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Trainer Portfolio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CS向上とオペレーション改善 - 営業提案資料 試作版</dc:title>
  <dc:subject>PptxGenJS Presentation</dc:subject>
  <dc:creator>講師ポートフォリオ</dc:creator>
  <cp:lastModifiedBy>講師ポートフォリオ</cp:lastModifiedBy>
  <cp:revision>1</cp:revision>
  <dcterms:created xsi:type="dcterms:W3CDTF">2026-05-06T05:25:22Z</dcterms:created>
  <dcterms:modified xsi:type="dcterms:W3CDTF">2026-05-06T05:25:22Z</dcterms:modified>
</cp:coreProperties>
</file>