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notesMasterIdLst>
    <p:notesMasterId r:id="rId11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notesMaster" Target="notesMasters/notesMaster1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65760" cy="6858000"/>
          </a:xfrm>
          <a:prstGeom prst="rect">
            <a:avLst/>
          </a:prstGeom>
          <a:solidFill>
            <a:srgbClr val="5B21B6"/>
          </a:solidFill>
          <a:ln/>
        </p:spPr>
      </p:sp>
      <p:sp>
        <p:nvSpPr>
          <p:cNvPr id="3" name="Text 1"/>
          <p:cNvSpPr/>
          <p:nvPr/>
        </p:nvSpPr>
        <p:spPr>
          <a:xfrm>
            <a:off x="7848295" y="320040"/>
            <a:ext cx="384048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i="1" dirty="0">
                <a:solidFill>
                  <a:srgbClr val="B45309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営業提案用カリキュラム資料（試作版）</a:t>
            </a:r>
            <a:endParaRPr lang="en-US" sz="1000" dirty="0"/>
          </a:p>
        </p:txBody>
      </p:sp>
      <p:sp>
        <p:nvSpPr>
          <p:cNvPr id="4" name="Shape 2"/>
          <p:cNvSpPr/>
          <p:nvPr/>
        </p:nvSpPr>
        <p:spPr>
          <a:xfrm>
            <a:off x="868680" y="1188720"/>
            <a:ext cx="2377440" cy="457200"/>
          </a:xfrm>
          <a:prstGeom prst="roundRect">
            <a:avLst>
              <a:gd name="adj" fmla="val 10000"/>
            </a:avLst>
          </a:prstGeom>
          <a:solidFill>
            <a:srgbClr val="EDE9FE"/>
          </a:solidFill>
          <a:ln w="9525">
            <a:solidFill>
              <a:srgbClr val="5B21B6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68680" y="1188720"/>
            <a:ext cx="23774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5B21B6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メンタルヘルス・セルフケア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868680" y="1828800"/>
            <a:ext cx="10820095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メンタル不調の予防と早期対応（ラインケア）</a:t>
            </a:r>
            <a:endParaRPr lang="en-US" sz="3600" dirty="0"/>
          </a:p>
        </p:txBody>
      </p:sp>
      <p:sp>
        <p:nvSpPr>
          <p:cNvPr id="7" name="Shape 5"/>
          <p:cNvSpPr/>
          <p:nvPr/>
        </p:nvSpPr>
        <p:spPr>
          <a:xfrm>
            <a:off x="868680" y="3200400"/>
            <a:ext cx="1828800" cy="0"/>
          </a:xfrm>
          <a:prstGeom prst="line">
            <a:avLst/>
          </a:prstGeom>
          <a:noFill/>
          <a:ln w="38100">
            <a:solidFill>
              <a:srgbClr val="7C3AED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68680" y="3383280"/>
            <a:ext cx="10820095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管理職が知るべきメンタル不調のサイン・部下への声のかけ方と傾聴・相談窓口と支援制度の連携・復職支援の理解とサポート を扱い、管理職によるラインケアの進め方を整理します。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868680" y="4297680"/>
            <a:ext cx="3484778" cy="8686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1005840" y="4389120"/>
            <a:ext cx="321045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b="1" dirty="0">
                <a:solidFill>
                  <a:srgbClr val="5B21B6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実施時間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1005840" y="4663440"/>
            <a:ext cx="3210458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spcAft>
                <a:spcPts val="100"/>
              </a:spcAft>
              <a:buNone/>
            </a:pPr>
            <a:r>
              <a:rPr lang="en-US" sz="1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最小: 45分〜</a:t>
            </a:r>
            <a:endParaRPr lang="en-US" sz="1200" dirty="0"/>
          </a:p>
          <a:p>
            <a:pPr algn="l" indent="0" marL="0">
              <a:spcAft>
                <a:spcPts val="100"/>
              </a:spcAft>
              <a:buNone/>
            </a:pPr>
            <a:r>
              <a:rPr lang="en-US" sz="1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推奨: 4時間程度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4536338" y="4297680"/>
            <a:ext cx="3484778" cy="8686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673498" y="4389120"/>
            <a:ext cx="321045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b="1" dirty="0">
                <a:solidFill>
                  <a:srgbClr val="5B21B6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実施形式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4673498" y="4663440"/>
            <a:ext cx="3210458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オンライン / 対面 / ハイブリッド / LMS / eラーニング</a:t>
            </a:r>
            <a:endParaRPr lang="en-US" sz="1400" dirty="0"/>
          </a:p>
        </p:txBody>
      </p:sp>
      <p:sp>
        <p:nvSpPr>
          <p:cNvPr id="15" name="Shape 13"/>
          <p:cNvSpPr/>
          <p:nvPr/>
        </p:nvSpPr>
        <p:spPr>
          <a:xfrm>
            <a:off x="8203997" y="4297680"/>
            <a:ext cx="3484778" cy="8686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8341157" y="4389120"/>
            <a:ext cx="321045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b="1" dirty="0">
                <a:solidFill>
                  <a:srgbClr val="5B21B6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対象者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8341157" y="4663440"/>
            <a:ext cx="3210458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管理職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868680" y="6126480"/>
            <a:ext cx="1082009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試作版です。掲載・カスタマイズに関するご相談はお気軽にどうぞ。</a:t>
            </a:r>
            <a:endParaRPr lang="en-US" sz="1000" dirty="0"/>
          </a:p>
        </p:txBody>
      </p:sp>
      <p:pic>
        <p:nvPicPr>
          <p:cNvPr id="19" name="Image 0" descr="/Users/apple/管理フォルダ/01_進行中プロジェクト/trainer-portfolio-system/02_templates/assets/images/v10/_pptx/course_mental-006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408615" y="777240"/>
            <a:ext cx="1280160" cy="1280160"/>
          </a:xfrm>
          <a:prstGeom prst="rect">
            <a:avLst/>
          </a:prstGeom>
        </p:spPr>
      </p:pic>
      <p:sp>
        <p:nvSpPr>
          <p:cNvPr id="20" name="Text 17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メンタル不調の予防と早期対応（ラインケア）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5B21B6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メンタル不調の予防と早期対応（ラインケア）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講座概要 ／ 対応可能形式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7C3AED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234440"/>
            <a:ext cx="1118585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5B21B6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講座概要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502920" y="1600200"/>
            <a:ext cx="11185855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管理職が知るべきメンタル不調のサイン・部下への声のかけ方と傾聴・相談窓口と支援制度の連携・復職支援の理解とサポート を扱い、管理職によるラインケアの進め方を整理します。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502920" y="2286000"/>
            <a:ext cx="3606698" cy="457200"/>
          </a:xfrm>
          <a:prstGeom prst="rect">
            <a:avLst/>
          </a:prstGeom>
          <a:solidFill>
            <a:srgbClr val="EDE9FE"/>
          </a:solidFill>
          <a:ln w="9525">
            <a:solidFill>
              <a:srgbClr val="5B21B6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85800" y="2286000"/>
            <a:ext cx="324093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5B21B6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対応可能形式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502920" y="2743200"/>
            <a:ext cx="3606698" cy="29260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85800" y="2880360"/>
            <a:ext cx="3240938" cy="2606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オンライン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対面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ハイブリッド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LMS / eラーニング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4292498" y="2286000"/>
            <a:ext cx="3606698" cy="457200"/>
          </a:xfrm>
          <a:prstGeom prst="rect">
            <a:avLst/>
          </a:prstGeom>
          <a:solidFill>
            <a:srgbClr val="EDE9FE"/>
          </a:solidFill>
          <a:ln w="9525">
            <a:solidFill>
              <a:srgbClr val="5B21B6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475378" y="2286000"/>
            <a:ext cx="324093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5B21B6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カスタマイズ可能項目</a:t>
            </a:r>
            <a:endParaRPr lang="en-US" sz="1400" dirty="0"/>
          </a:p>
        </p:txBody>
      </p:sp>
      <p:sp>
        <p:nvSpPr>
          <p:cNvPr id="14" name="Shape 12"/>
          <p:cNvSpPr/>
          <p:nvPr/>
        </p:nvSpPr>
        <p:spPr>
          <a:xfrm>
            <a:off x="4292498" y="2743200"/>
            <a:ext cx="3606698" cy="29260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475378" y="2880360"/>
            <a:ext cx="3240938" cy="2606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対象者・階層に応じた内容調整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研修時間（実施時間からの拡張・短縮）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実施形式（オンライン / 対面 / ハイブリッド）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業界別ユースケースの差し替え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社内ルール・既存制度への反映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演習データ・事例の差し替え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8082077" y="2286000"/>
            <a:ext cx="3606698" cy="457200"/>
          </a:xfrm>
          <a:prstGeom prst="rect">
            <a:avLst/>
          </a:prstGeom>
          <a:solidFill>
            <a:srgbClr val="EDE9FE"/>
          </a:solidFill>
          <a:ln w="9525">
            <a:solidFill>
              <a:srgbClr val="5B21B6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264957" y="2286000"/>
            <a:ext cx="324093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5B21B6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受講環境</a:t>
            </a:r>
            <a:endParaRPr lang="en-US" sz="1400" dirty="0"/>
          </a:p>
        </p:txBody>
      </p:sp>
      <p:sp>
        <p:nvSpPr>
          <p:cNvPr id="18" name="Shape 16"/>
          <p:cNvSpPr/>
          <p:nvPr/>
        </p:nvSpPr>
        <p:spPr>
          <a:xfrm>
            <a:off x="8082077" y="2743200"/>
            <a:ext cx="3606698" cy="29260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8264957" y="2880360"/>
            <a:ext cx="3240938" cy="2606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オンラインツール: Zoom / Google Workspace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PC（カメラ・マイクが利用できる環境を推奨）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詳細な受講環境は実案件のヒアリング後に調整します。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502920" y="5806440"/>
            <a:ext cx="1118585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上記は講師として対応可能な共通条件です。講座個別の確定仕様ではなく、実案件ではヒアリング後に調整します。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メンタル不調の予防と早期対応（ラインケア）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5B21B6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メンタル不調の予防と早期対応（ラインケア）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カリキュラム概要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7C3AED"/>
            </a:solidFill>
            <a:prstDash val="solid"/>
          </a:ln>
        </p:spPr>
      </p:sp>
      <p:pic>
        <p:nvPicPr>
          <p:cNvPr id="6" name="Image 0" descr="/Users/apple/管理フォルダ/01_進行中プロジェクト/trainer-portfolio-system/02_templates/assets/images/v10/_pptx/course_mental-006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140135" y="274320"/>
            <a:ext cx="548640" cy="548640"/>
          </a:xfrm>
          <a:prstGeom prst="rect">
            <a:avLst/>
          </a:prstGeom>
        </p:spPr>
      </p:pic>
      <p:sp>
        <p:nvSpPr>
          <p:cNvPr id="7" name="Shape 4"/>
          <p:cNvSpPr/>
          <p:nvPr/>
        </p:nvSpPr>
        <p:spPr>
          <a:xfrm>
            <a:off x="502920" y="1280160"/>
            <a:ext cx="11185855" cy="1097280"/>
          </a:xfrm>
          <a:prstGeom prst="rect">
            <a:avLst/>
          </a:prstGeom>
          <a:solidFill>
            <a:srgbClr val="F9FAFB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Shape 5"/>
          <p:cNvSpPr/>
          <p:nvPr/>
        </p:nvSpPr>
        <p:spPr>
          <a:xfrm>
            <a:off x="502920" y="1280160"/>
            <a:ext cx="137160" cy="1097280"/>
          </a:xfrm>
          <a:prstGeom prst="rect">
            <a:avLst/>
          </a:prstGeom>
          <a:solidFill>
            <a:srgbClr val="5B21B6"/>
          </a:solidFill>
          <a:ln/>
        </p:spPr>
      </p:sp>
      <p:sp>
        <p:nvSpPr>
          <p:cNvPr id="9" name="Text 6"/>
          <p:cNvSpPr/>
          <p:nvPr/>
        </p:nvSpPr>
        <p:spPr>
          <a:xfrm>
            <a:off x="777240" y="1389888"/>
            <a:ext cx="1371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5B21B6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1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777240" y="1691640"/>
            <a:ext cx="107286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管理職が知るべきメンタル不調のサイン</a:t>
            </a:r>
            <a:endParaRPr lang="en-US" sz="1400" dirty="0"/>
          </a:p>
        </p:txBody>
      </p:sp>
      <p:sp>
        <p:nvSpPr>
          <p:cNvPr id="11" name="Text 8"/>
          <p:cNvSpPr/>
          <p:nvPr/>
        </p:nvSpPr>
        <p:spPr>
          <a:xfrm>
            <a:off x="777240" y="2057400"/>
            <a:ext cx="107286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詳細カリキュラム: 後続ページに掲載</a:t>
            </a:r>
            <a:endParaRPr lang="en-US" sz="1000" dirty="0"/>
          </a:p>
        </p:txBody>
      </p:sp>
      <p:sp>
        <p:nvSpPr>
          <p:cNvPr id="12" name="Shape 9"/>
          <p:cNvSpPr/>
          <p:nvPr/>
        </p:nvSpPr>
        <p:spPr>
          <a:xfrm>
            <a:off x="502920" y="2514600"/>
            <a:ext cx="11185855" cy="1097280"/>
          </a:xfrm>
          <a:prstGeom prst="rect">
            <a:avLst/>
          </a:prstGeom>
          <a:solidFill>
            <a:srgbClr val="F9FAFB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3" name="Shape 10"/>
          <p:cNvSpPr/>
          <p:nvPr/>
        </p:nvSpPr>
        <p:spPr>
          <a:xfrm>
            <a:off x="502920" y="2514600"/>
            <a:ext cx="137160" cy="1097280"/>
          </a:xfrm>
          <a:prstGeom prst="rect">
            <a:avLst/>
          </a:prstGeom>
          <a:solidFill>
            <a:srgbClr val="5B21B6"/>
          </a:solidFill>
          <a:ln/>
        </p:spPr>
      </p:sp>
      <p:sp>
        <p:nvSpPr>
          <p:cNvPr id="14" name="Text 11"/>
          <p:cNvSpPr/>
          <p:nvPr/>
        </p:nvSpPr>
        <p:spPr>
          <a:xfrm>
            <a:off x="777240" y="2624328"/>
            <a:ext cx="1371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5B21B6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2</a:t>
            </a:r>
            <a:endParaRPr lang="en-US" sz="1200" dirty="0"/>
          </a:p>
        </p:txBody>
      </p:sp>
      <p:sp>
        <p:nvSpPr>
          <p:cNvPr id="15" name="Text 12"/>
          <p:cNvSpPr/>
          <p:nvPr/>
        </p:nvSpPr>
        <p:spPr>
          <a:xfrm>
            <a:off x="777240" y="2926080"/>
            <a:ext cx="107286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部下への声のかけ方と傾聴</a:t>
            </a:r>
            <a:endParaRPr lang="en-US" sz="1400" dirty="0"/>
          </a:p>
        </p:txBody>
      </p:sp>
      <p:sp>
        <p:nvSpPr>
          <p:cNvPr id="16" name="Text 13"/>
          <p:cNvSpPr/>
          <p:nvPr/>
        </p:nvSpPr>
        <p:spPr>
          <a:xfrm>
            <a:off x="777240" y="3291840"/>
            <a:ext cx="107286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詳細カリキュラム: 後続ページに掲載</a:t>
            </a:r>
            <a:endParaRPr lang="en-US" sz="1000" dirty="0"/>
          </a:p>
        </p:txBody>
      </p:sp>
      <p:sp>
        <p:nvSpPr>
          <p:cNvPr id="17" name="Shape 14"/>
          <p:cNvSpPr/>
          <p:nvPr/>
        </p:nvSpPr>
        <p:spPr>
          <a:xfrm>
            <a:off x="502920" y="3749040"/>
            <a:ext cx="11185855" cy="1097280"/>
          </a:xfrm>
          <a:prstGeom prst="rect">
            <a:avLst/>
          </a:prstGeom>
          <a:solidFill>
            <a:srgbClr val="F9FAFB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8" name="Shape 15"/>
          <p:cNvSpPr/>
          <p:nvPr/>
        </p:nvSpPr>
        <p:spPr>
          <a:xfrm>
            <a:off x="502920" y="3749040"/>
            <a:ext cx="137160" cy="1097280"/>
          </a:xfrm>
          <a:prstGeom prst="rect">
            <a:avLst/>
          </a:prstGeom>
          <a:solidFill>
            <a:srgbClr val="5B21B6"/>
          </a:solidFill>
          <a:ln/>
        </p:spPr>
      </p:sp>
      <p:sp>
        <p:nvSpPr>
          <p:cNvPr id="19" name="Text 16"/>
          <p:cNvSpPr/>
          <p:nvPr/>
        </p:nvSpPr>
        <p:spPr>
          <a:xfrm>
            <a:off x="777240" y="3858768"/>
            <a:ext cx="1371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5B21B6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3</a:t>
            </a:r>
            <a:endParaRPr lang="en-US" sz="1200" dirty="0"/>
          </a:p>
        </p:txBody>
      </p:sp>
      <p:sp>
        <p:nvSpPr>
          <p:cNvPr id="20" name="Text 17"/>
          <p:cNvSpPr/>
          <p:nvPr/>
        </p:nvSpPr>
        <p:spPr>
          <a:xfrm>
            <a:off x="777240" y="4160520"/>
            <a:ext cx="107286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相談窓口と支援制度の連携</a:t>
            </a:r>
            <a:endParaRPr lang="en-US" sz="1400" dirty="0"/>
          </a:p>
        </p:txBody>
      </p:sp>
      <p:sp>
        <p:nvSpPr>
          <p:cNvPr id="21" name="Text 18"/>
          <p:cNvSpPr/>
          <p:nvPr/>
        </p:nvSpPr>
        <p:spPr>
          <a:xfrm>
            <a:off x="777240" y="4526280"/>
            <a:ext cx="107286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詳細カリキュラム: 後続ページに掲載</a:t>
            </a:r>
            <a:endParaRPr lang="en-US" sz="1000" dirty="0"/>
          </a:p>
        </p:txBody>
      </p:sp>
      <p:sp>
        <p:nvSpPr>
          <p:cNvPr id="22" name="Shape 19"/>
          <p:cNvSpPr/>
          <p:nvPr/>
        </p:nvSpPr>
        <p:spPr>
          <a:xfrm>
            <a:off x="502920" y="4983480"/>
            <a:ext cx="11185855" cy="1097280"/>
          </a:xfrm>
          <a:prstGeom prst="rect">
            <a:avLst/>
          </a:prstGeom>
          <a:solidFill>
            <a:srgbClr val="F9FAFB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23" name="Shape 20"/>
          <p:cNvSpPr/>
          <p:nvPr/>
        </p:nvSpPr>
        <p:spPr>
          <a:xfrm>
            <a:off x="502920" y="4983480"/>
            <a:ext cx="137160" cy="1097280"/>
          </a:xfrm>
          <a:prstGeom prst="rect">
            <a:avLst/>
          </a:prstGeom>
          <a:solidFill>
            <a:srgbClr val="5B21B6"/>
          </a:solidFill>
          <a:ln/>
        </p:spPr>
      </p:sp>
      <p:sp>
        <p:nvSpPr>
          <p:cNvPr id="24" name="Text 21"/>
          <p:cNvSpPr/>
          <p:nvPr/>
        </p:nvSpPr>
        <p:spPr>
          <a:xfrm>
            <a:off x="777240" y="5093208"/>
            <a:ext cx="1371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5B21B6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4</a:t>
            </a:r>
            <a:endParaRPr lang="en-US" sz="1200" dirty="0"/>
          </a:p>
        </p:txBody>
      </p:sp>
      <p:sp>
        <p:nvSpPr>
          <p:cNvPr id="25" name="Text 22"/>
          <p:cNvSpPr/>
          <p:nvPr/>
        </p:nvSpPr>
        <p:spPr>
          <a:xfrm>
            <a:off x="777240" y="5394960"/>
            <a:ext cx="107286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復職支援の理解とサポート</a:t>
            </a:r>
            <a:endParaRPr lang="en-US" sz="1400" dirty="0"/>
          </a:p>
        </p:txBody>
      </p:sp>
      <p:sp>
        <p:nvSpPr>
          <p:cNvPr id="26" name="Text 23"/>
          <p:cNvSpPr/>
          <p:nvPr/>
        </p:nvSpPr>
        <p:spPr>
          <a:xfrm>
            <a:off x="777240" y="5760720"/>
            <a:ext cx="107286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詳細カリキュラム: 後続ページに掲載</a:t>
            </a:r>
            <a:endParaRPr lang="en-US" sz="1000" dirty="0"/>
          </a:p>
        </p:txBody>
      </p:sp>
      <p:sp>
        <p:nvSpPr>
          <p:cNvPr id="27" name="Text 24"/>
          <p:cNvSpPr/>
          <p:nvPr/>
        </p:nvSpPr>
        <p:spPr>
          <a:xfrm>
            <a:off x="502920" y="6172200"/>
            <a:ext cx="111858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本ページは各ユニットの見出しのみを掲載しています。ユニットごとの全項目は後続の「詳細カリキュラム Unit X」ページに掲載しています。実施時間・対象者・演習内容は実案件のヒアリング後に調整します。</a:t>
            </a:r>
            <a:endParaRPr lang="en-US" sz="1000" dirty="0"/>
          </a:p>
        </p:txBody>
      </p:sp>
      <p:sp>
        <p:nvSpPr>
          <p:cNvPr id="28" name="Text 25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メンタル不調の予防と早期対応（ラインケア）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5B21B6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メンタル不調の予防と早期対応（ラインケア）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 Unit 1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7C3AED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143000"/>
            <a:ext cx="111858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管理職が知るべきメンタル不調のサイン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02920" y="1627632"/>
            <a:ext cx="11185855" cy="18288"/>
          </a:xfrm>
          <a:prstGeom prst="rect">
            <a:avLst/>
          </a:prstGeom>
          <a:solidFill>
            <a:srgbClr val="7C3AED"/>
          </a:solidFill>
          <a:ln/>
        </p:spPr>
      </p:sp>
      <p:sp>
        <p:nvSpPr>
          <p:cNvPr id="8" name="Text 6"/>
          <p:cNvSpPr/>
          <p:nvPr/>
        </p:nvSpPr>
        <p:spPr>
          <a:xfrm>
            <a:off x="502920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ラインケアとは：管理職の重要な役割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4つのメンタルヘルスケア：セルフ・ライン・産業保健・外部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管理職の責任：部下の心の健康を守る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脳科学の「早期発見・早期対応」：重症化を防ぐ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メンタル不調のサイン：4つのカテゴリー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身体面：疲労・頭痛・胃痛・不眠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心理面：落ち込み・不安・イライラ・無気力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行動面：遅刻・欠勤・ミス増加・孤立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業務面：生産性低下・判断力低下・集中力欠如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心理学の「変化に気づく」：いつもと違う様子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「いつもと違う」が最も重要なサイン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6233008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観察のポイント：表情・口調・服装・動作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欠勤・遅刻の増加：最もわかりやすいサイン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「月曜日に休む」「休み明けに調子が悪い」パターン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業務パフォーマンスの変化：急激な低下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ミス・納期遅れ・報告漏れが増える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行動経済学の「損失回避」：問題を見て見ぬふりしない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コミュニケーションの変化：会話が減る・避ける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ランチに行かない・飲み会を断る・孤立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重症化のサイン：自殺リスク・幻覚・妄想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「死にたい」「消えたい」の言葉：絶対に見逃さない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実践ワーク：部下の様子チェックリストを作成しよう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02920" y="6172200"/>
            <a:ext cx="111858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Excel「計画書ver2」G列のスライドタイトルをもとに掲載しています。実施時間・対象者・演習内容は、ヒアリング後に調整します。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メンタル不調の予防と早期対応（ラインケア）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5B21B6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メンタル不調の予防と早期対応（ラインケア）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 Unit 2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7C3AED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143000"/>
            <a:ext cx="111858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部下への声のかけ方と傾聴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02920" y="1627632"/>
            <a:ext cx="11185855" cy="18288"/>
          </a:xfrm>
          <a:prstGeom prst="rect">
            <a:avLst/>
          </a:prstGeom>
          <a:solidFill>
            <a:srgbClr val="7C3AED"/>
          </a:solidFill>
          <a:ln/>
        </p:spPr>
      </p:sp>
      <p:sp>
        <p:nvSpPr>
          <p:cNvPr id="8" name="Text 6"/>
          <p:cNvSpPr/>
          <p:nvPr/>
        </p:nvSpPr>
        <p:spPr>
          <a:xfrm>
            <a:off x="502920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声かけの重要性：「気づいているよ」のメッセージ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タイミングが大切：早すぎず遅すぎず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脳科学の「安全基地」：話せる相手がいる安心感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声かけの基本：場所・時間・言葉を選ぶ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プライバシーが守られる場所で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保健師・看護師：気軽に相談できる存在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時間に余裕を持つ：急かさない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最初の一言：「最近どう？」「調子はどう？」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「大丈夫？」より「心配してるよ」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心理学の「オープンクエスチョン」：話を引き出す質問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「はい/いいえ」で終わらない質問を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傾聴の3原則：共感・受容・一致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6233008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共感：相手の気持ちを理解する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受容：否定せず受け止める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一致：誠実な態度で向き合う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アクティブリスニング：積極的傾聴の技術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うなずき・相槌・要約・共感の言葉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行動経済学の「ラポール形成」：信頼関係が鍵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NGワード：「気のせい」「甘え」「頑張れ」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「頑張れ」は追い詰める：既に頑張っている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解決を急がない：話を聞くことが支援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アドバイスより共感：「それは大変だったね」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守秘義務：プライバシーを守る約束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実践ワーク：傾聴のロールプレイをしてみよう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02920" y="6172200"/>
            <a:ext cx="111858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Excel「計画書ver2」G列のスライドタイトルをもとに掲載しています。実施時間・対象者・演習内容は、ヒアリング後に調整します。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メンタル不調の予防と早期対応（ラインケア）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5B21B6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メンタル不調の予防と早期対応（ラインケア）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 Unit 3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7C3AED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143000"/>
            <a:ext cx="111858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相談窓口と支援制度の連携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02920" y="1627632"/>
            <a:ext cx="11185855" cy="18288"/>
          </a:xfrm>
          <a:prstGeom prst="rect">
            <a:avLst/>
          </a:prstGeom>
          <a:solidFill>
            <a:srgbClr val="7C3AED"/>
          </a:solidFill>
          <a:ln/>
        </p:spPr>
      </p:sp>
      <p:sp>
        <p:nvSpPr>
          <p:cNvPr id="8" name="Text 6"/>
          <p:cNvSpPr/>
          <p:nvPr/>
        </p:nvSpPr>
        <p:spPr>
          <a:xfrm>
            <a:off x="502920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管理職だけで抱え込まない：専門家につなぐ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脳科学の「専門性」：医療の知識は医師に任せる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社内の相談窓口：産業医・保健師・カウンセラー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産業医面談：月1回以上の相談機会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社外の相談窓口：EAP（従業員支援プログラム）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24時間365日対応の電話相談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匿名での相談も可能：安心して利用できる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心理学の「ゲートキーパー」：専門家への橋渡し役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医療機関の受診を勧める：メンタルクリニック・心療内科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「病院に行ってみたら？」の伝え方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行動経済学の「スティグマ（偏見）」：メンタル受診の抵抗感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6233008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「心の風邪」：誰でもなる可能性がある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休職の判断：主治医・産業医と連携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無理に働かせない：休養が治療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休職中の連絡：適度な距離感を保つ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「元気になったら連絡して」のスタンス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労災認定：業務起因性の判断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長時間労働・パワハラが原因の場合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会社の支援制度：休職・復職プログラム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安全配慮義務：会社の法的責任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実践ワーク：社内の相談窓口リストを確認しよう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02920" y="6172200"/>
            <a:ext cx="111858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Excel「計画書ver2」G列のスライドタイトルをもとに掲載しています。実施時間・対象者・演習内容は、ヒアリング後に調整します。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メンタル不調の予防と早期対応（ラインケア）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5B21B6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メンタル不調の予防と早期対応（ラインケア）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 Unit 4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7C3AED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143000"/>
            <a:ext cx="111858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復職支援の理解とサポート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02920" y="1627632"/>
            <a:ext cx="11185855" cy="18288"/>
          </a:xfrm>
          <a:prstGeom prst="rect">
            <a:avLst/>
          </a:prstGeom>
          <a:solidFill>
            <a:srgbClr val="7C3AED"/>
          </a:solidFill>
          <a:ln/>
        </p:spPr>
      </p:sp>
      <p:sp>
        <p:nvSpPr>
          <p:cNvPr id="8" name="Text 6"/>
          <p:cNvSpPr/>
          <p:nvPr/>
        </p:nvSpPr>
        <p:spPr>
          <a:xfrm>
            <a:off x="502920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復職支援とは：職場復帰を支える仕組み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復職の5ステップ：休養→リハビリ→復職判断→慣らし→定着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脳科学の「段階的復帰」：急がず焦らず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復職可能の判断基準：主治医の診断書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「通常勤務が可能」の確認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産業医面談：復職前の最終チェック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本人・主治医・産業医・上司の4者連携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リハビリ出勤：試し出勤制度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短時間勤務から始める：段階的に負荷を上げる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心理学の「成功体験の積み重ね」：小さな達成から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復職初日の配慮：歓迎しつつプレッシャーをかけない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「お帰り」「無理しないで」の声かけ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6233008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業務調整：負荷の軽い仕事から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残業・出張・夜勤は当面避ける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行動経済学の「再発防止」：原因を取り除く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長時間労働・人間関係が原因なら環境改善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定期面談：復職後のフォローアップ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週1回・月1回の定期的な声かけ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再発のサイン：早期発見が重要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また調子が悪くなったら早めに相談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チーム全体の理解：「みんなで支える」雰囲気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心理的安全性のある職場づくり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実践ワーク：復職支援計画のシミュレーションをしよう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02920" y="6172200"/>
            <a:ext cx="111858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Excel「計画書ver2」G列のスライドタイトルをもとに掲載しています。実施時間・対象者・演習内容は、ヒアリング後に調整します。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メンタル不調の予防と早期対応（ラインケア）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5B21B6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メンタル不調の予防と早期対応（ラインケア）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ユニット一覧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7C3AED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02920" y="1234440"/>
            <a:ext cx="5455768" cy="2240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502920" y="1234440"/>
            <a:ext cx="73152" cy="2240280"/>
          </a:xfrm>
          <a:prstGeom prst="rect">
            <a:avLst/>
          </a:prstGeom>
          <a:solidFill>
            <a:srgbClr val="5B21B6"/>
          </a:solidFill>
          <a:ln/>
        </p:spPr>
      </p:sp>
      <p:sp>
        <p:nvSpPr>
          <p:cNvPr id="8" name="Shape 6"/>
          <p:cNvSpPr/>
          <p:nvPr/>
        </p:nvSpPr>
        <p:spPr>
          <a:xfrm>
            <a:off x="576072" y="1234440"/>
            <a:ext cx="5382616" cy="502920"/>
          </a:xfrm>
          <a:prstGeom prst="rect">
            <a:avLst/>
          </a:prstGeom>
          <a:solidFill>
            <a:srgbClr val="EDE9FE"/>
          </a:solidFill>
          <a:ln/>
        </p:spPr>
      </p:sp>
      <p:sp>
        <p:nvSpPr>
          <p:cNvPr id="9" name="Text 7"/>
          <p:cNvSpPr/>
          <p:nvPr/>
        </p:nvSpPr>
        <p:spPr>
          <a:xfrm>
            <a:off x="667512" y="1307592"/>
            <a:ext cx="1097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5B21B6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1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1828800" y="1307592"/>
            <a:ext cx="399272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管理職が知るべきメンタル不調のサイン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667512" y="1874520"/>
            <a:ext cx="5126584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ラインケアとは：管理職の重要な役割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観察のポイント：表情・口調・服装・動作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「死にたい」「消えたい」の言葉：絶対に見逃さない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6233008" y="1234440"/>
            <a:ext cx="5455768" cy="2240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6233008" y="1234440"/>
            <a:ext cx="73152" cy="2240280"/>
          </a:xfrm>
          <a:prstGeom prst="rect">
            <a:avLst/>
          </a:prstGeom>
          <a:solidFill>
            <a:srgbClr val="5B21B6"/>
          </a:solidFill>
          <a:ln/>
        </p:spPr>
      </p:sp>
      <p:sp>
        <p:nvSpPr>
          <p:cNvPr id="14" name="Shape 12"/>
          <p:cNvSpPr/>
          <p:nvPr/>
        </p:nvSpPr>
        <p:spPr>
          <a:xfrm>
            <a:off x="6306160" y="1234440"/>
            <a:ext cx="5382616" cy="502920"/>
          </a:xfrm>
          <a:prstGeom prst="rect">
            <a:avLst/>
          </a:prstGeom>
          <a:solidFill>
            <a:srgbClr val="EDE9FE"/>
          </a:solidFill>
          <a:ln/>
        </p:spPr>
      </p:sp>
      <p:sp>
        <p:nvSpPr>
          <p:cNvPr id="15" name="Text 13"/>
          <p:cNvSpPr/>
          <p:nvPr/>
        </p:nvSpPr>
        <p:spPr>
          <a:xfrm>
            <a:off x="6397600" y="1307592"/>
            <a:ext cx="1097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5B21B6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2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7558888" y="1307592"/>
            <a:ext cx="399272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部下への声のかけ方と傾聴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6397600" y="1874520"/>
            <a:ext cx="5126584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声かけの重要性：「気づいているよ」のメッセージ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共感：相手の気持ちを理解する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守秘義務：プライバシーを守る約束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502920" y="3749040"/>
            <a:ext cx="5455768" cy="2240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502920" y="3749040"/>
            <a:ext cx="73152" cy="2240280"/>
          </a:xfrm>
          <a:prstGeom prst="rect">
            <a:avLst/>
          </a:prstGeom>
          <a:solidFill>
            <a:srgbClr val="5B21B6"/>
          </a:solidFill>
          <a:ln/>
        </p:spPr>
      </p:sp>
      <p:sp>
        <p:nvSpPr>
          <p:cNvPr id="20" name="Shape 18"/>
          <p:cNvSpPr/>
          <p:nvPr/>
        </p:nvSpPr>
        <p:spPr>
          <a:xfrm>
            <a:off x="576072" y="3749040"/>
            <a:ext cx="5382616" cy="502920"/>
          </a:xfrm>
          <a:prstGeom prst="rect">
            <a:avLst/>
          </a:prstGeom>
          <a:solidFill>
            <a:srgbClr val="EDE9FE"/>
          </a:solidFill>
          <a:ln/>
        </p:spPr>
      </p:sp>
      <p:sp>
        <p:nvSpPr>
          <p:cNvPr id="21" name="Text 19"/>
          <p:cNvSpPr/>
          <p:nvPr/>
        </p:nvSpPr>
        <p:spPr>
          <a:xfrm>
            <a:off x="667512" y="3822192"/>
            <a:ext cx="1097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5B21B6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3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1828800" y="3822192"/>
            <a:ext cx="399272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相談窓口と支援制度の連携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667512" y="4389120"/>
            <a:ext cx="5126584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管理職だけで抱え込まない：専門家につなぐ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行動経済学の「スティグマ（偏見）」：メンタル受診の抵抗感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安全配慮義務：会社の法的責任</a:t>
            </a:r>
            <a:endParaRPr lang="en-US" sz="1200" dirty="0"/>
          </a:p>
        </p:txBody>
      </p:sp>
      <p:sp>
        <p:nvSpPr>
          <p:cNvPr id="24" name="Shape 22"/>
          <p:cNvSpPr/>
          <p:nvPr/>
        </p:nvSpPr>
        <p:spPr>
          <a:xfrm>
            <a:off x="6233008" y="3749040"/>
            <a:ext cx="5455768" cy="2240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6233008" y="3749040"/>
            <a:ext cx="73152" cy="2240280"/>
          </a:xfrm>
          <a:prstGeom prst="rect">
            <a:avLst/>
          </a:prstGeom>
          <a:solidFill>
            <a:srgbClr val="5B21B6"/>
          </a:solidFill>
          <a:ln/>
        </p:spPr>
      </p:sp>
      <p:sp>
        <p:nvSpPr>
          <p:cNvPr id="26" name="Shape 24"/>
          <p:cNvSpPr/>
          <p:nvPr/>
        </p:nvSpPr>
        <p:spPr>
          <a:xfrm>
            <a:off x="6306160" y="3749040"/>
            <a:ext cx="5382616" cy="502920"/>
          </a:xfrm>
          <a:prstGeom prst="rect">
            <a:avLst/>
          </a:prstGeom>
          <a:solidFill>
            <a:srgbClr val="EDE9FE"/>
          </a:solidFill>
          <a:ln/>
        </p:spPr>
      </p:sp>
      <p:sp>
        <p:nvSpPr>
          <p:cNvPr id="27" name="Text 25"/>
          <p:cNvSpPr/>
          <p:nvPr/>
        </p:nvSpPr>
        <p:spPr>
          <a:xfrm>
            <a:off x="6397600" y="3822192"/>
            <a:ext cx="1097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5B21B6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4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7558888" y="3822192"/>
            <a:ext cx="399272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復職支援の理解とサポート</a:t>
            </a:r>
            <a:endParaRPr lang="en-US" sz="1400" dirty="0"/>
          </a:p>
        </p:txBody>
      </p:sp>
      <p:sp>
        <p:nvSpPr>
          <p:cNvPr id="29" name="Text 27"/>
          <p:cNvSpPr/>
          <p:nvPr/>
        </p:nvSpPr>
        <p:spPr>
          <a:xfrm>
            <a:off x="6397600" y="4389120"/>
            <a:ext cx="5126584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復職支援とは：職場復帰を支える仕組み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「お帰り」「無理しないで」の声かけ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心理的安全性のある職場づくり</a:t>
            </a:r>
            <a:endParaRPr lang="en-US" sz="1200" dirty="0"/>
          </a:p>
        </p:txBody>
      </p:sp>
      <p:sp>
        <p:nvSpPr>
          <p:cNvPr id="30" name="Text 28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メンタル不調の予防と早期対応（ラインケア）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5B21B6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メンタル不調の予防と早期対応（ラインケア）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研修スタイル ／ 講師 ／ 相談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7C3AED"/>
            </a:solidFill>
            <a:prstDash val="solid"/>
          </a:ln>
        </p:spPr>
      </p:sp>
      <p:pic>
        <p:nvPicPr>
          <p:cNvPr id="6" name="Image 0" descr="/Users/apple/管理フォルダ/01_進行中プロジェクト/trainer-portfolio-system/02_templates/assets/images/v10/_pptx/course_mental-006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002975" y="182880"/>
            <a:ext cx="685800" cy="685800"/>
          </a:xfrm>
          <a:prstGeom prst="rect">
            <a:avLst/>
          </a:prstGeom>
        </p:spPr>
      </p:pic>
      <p:sp>
        <p:nvSpPr>
          <p:cNvPr id="7" name="Shape 4"/>
          <p:cNvSpPr/>
          <p:nvPr/>
        </p:nvSpPr>
        <p:spPr>
          <a:xfrm>
            <a:off x="502920" y="1234440"/>
            <a:ext cx="6949440" cy="457200"/>
          </a:xfrm>
          <a:prstGeom prst="rect">
            <a:avLst/>
          </a:prstGeom>
          <a:solidFill>
            <a:srgbClr val="EDE9FE"/>
          </a:solidFill>
          <a:ln w="9525">
            <a:solidFill>
              <a:srgbClr val="5B21B6"/>
            </a:solidFill>
            <a:prstDash val="solid"/>
          </a:ln>
        </p:spPr>
      </p:sp>
      <p:sp>
        <p:nvSpPr>
          <p:cNvPr id="8" name="Text 5"/>
          <p:cNvSpPr/>
          <p:nvPr/>
        </p:nvSpPr>
        <p:spPr>
          <a:xfrm>
            <a:off x="731520" y="1234440"/>
            <a:ext cx="64922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5B21B6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講師として対応可能な範囲</a:t>
            </a:r>
            <a:endParaRPr lang="en-US" sz="1400" dirty="0"/>
          </a:p>
        </p:txBody>
      </p:sp>
      <p:sp>
        <p:nvSpPr>
          <p:cNvPr id="9" name="Shape 6"/>
          <p:cNvSpPr/>
          <p:nvPr/>
        </p:nvSpPr>
        <p:spPr>
          <a:xfrm>
            <a:off x="502920" y="1691640"/>
            <a:ext cx="6949440" cy="33832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0" name="Text 7"/>
          <p:cNvSpPr/>
          <p:nvPr/>
        </p:nvSpPr>
        <p:spPr>
          <a:xfrm>
            <a:off x="731520" y="1828800"/>
            <a:ext cx="6492240" cy="3063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実施形式: オンライン / 対面 / ハイブリッド / LMS / eラーニング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最小実施: 45分〜（要点を絞った導入構成）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推奨実施: 4時間程度（1ユニット1時間目安／詳細カリキュラム・演習を含む構成）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（カスタマイズ相談例）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対象者・階層に応じた内容調整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研修時間（実施時間からの拡張・短縮）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実施形式（オンライン / 対面 / ハイブリッド）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業界別ユースケースの差し替え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社内ルール・既存制度への反映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演習データ・事例の差し替え</a:t>
            </a:r>
            <a:pPr indent="0" marL="0">
              <a:spcAft>
                <a:spcPts val="200"/>
              </a:spcAft>
              <a:buNone/>
            </a:pP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（実施前ヒアリングで調整する項目）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対象者の階層／前提知識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受講環境・配信ツール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演習データ・社内固有事例の差し替え</a:t>
            </a:r>
            <a:pPr indent="0" marL="0">
              <a:spcAft>
                <a:spcPts val="200"/>
              </a:spcAft>
              <a:buNone/>
            </a:pP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※ 本資料はカリキュラム設計例です。最小実施では要点を絞って扱い、詳細カリキュラム・演習を含む場合は、1ユニット1時間を目安に、対象者・目的・実施形式に応じて時間配分を調整します。</a:t>
            </a:r>
            <a:endParaRPr lang="en-US" sz="1200" dirty="0"/>
          </a:p>
        </p:txBody>
      </p:sp>
      <p:sp>
        <p:nvSpPr>
          <p:cNvPr id="11" name="Shape 8"/>
          <p:cNvSpPr/>
          <p:nvPr/>
        </p:nvSpPr>
        <p:spPr>
          <a:xfrm>
            <a:off x="7726680" y="1234440"/>
            <a:ext cx="3962095" cy="457200"/>
          </a:xfrm>
          <a:prstGeom prst="rect">
            <a:avLst/>
          </a:prstGeom>
          <a:solidFill>
            <a:srgbClr val="EDE9FE"/>
          </a:solidFill>
          <a:ln w="9525">
            <a:solidFill>
              <a:srgbClr val="5B21B6"/>
            </a:solidFill>
            <a:prstDash val="solid"/>
          </a:ln>
        </p:spPr>
      </p:sp>
      <p:sp>
        <p:nvSpPr>
          <p:cNvPr id="12" name="Text 9"/>
          <p:cNvSpPr/>
          <p:nvPr/>
        </p:nvSpPr>
        <p:spPr>
          <a:xfrm>
            <a:off x="7909560" y="1234440"/>
            <a:ext cx="3596335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5B21B6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講師プロフィール</a:t>
            </a:r>
            <a:endParaRPr lang="en-US" sz="1400" dirty="0"/>
          </a:p>
        </p:txBody>
      </p:sp>
      <p:sp>
        <p:nvSpPr>
          <p:cNvPr id="13" name="Shape 10"/>
          <p:cNvSpPr/>
          <p:nvPr/>
        </p:nvSpPr>
        <p:spPr>
          <a:xfrm>
            <a:off x="7726680" y="1691640"/>
            <a:ext cx="3962095" cy="3383280"/>
          </a:xfrm>
          <a:prstGeom prst="rect">
            <a:avLst/>
          </a:prstGeom>
          <a:solidFill>
            <a:srgbClr val="FFFFFF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4" name="Text 11"/>
          <p:cNvSpPr/>
          <p:nvPr/>
        </p:nvSpPr>
        <p:spPr>
          <a:xfrm>
            <a:off x="7909560" y="1828800"/>
            <a:ext cx="3596335" cy="3063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400"/>
              </a:spcAft>
              <a:buNone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氏名: 準備中</a:t>
            </a:r>
            <a:pPr indent="0" marL="0">
              <a:spcAft>
                <a:spcPts val="400"/>
              </a:spcAft>
              <a:buNone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経歴サマリ: 準備中</a:t>
            </a:r>
            <a:pPr indent="0" marL="0">
              <a:spcAft>
                <a:spcPts val="400"/>
              </a:spcAft>
              <a:buNone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強み: 準備中</a:t>
            </a:r>
            <a:pPr indent="0" marL="0">
              <a:spcAft>
                <a:spcPts val="400"/>
              </a:spcAft>
              <a:buNone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登壇可能講座: 52 件 / 13 カテゴリ</a:t>
            </a:r>
            <a:endParaRPr lang="en-US" sz="1200" dirty="0"/>
          </a:p>
        </p:txBody>
      </p:sp>
      <p:sp>
        <p:nvSpPr>
          <p:cNvPr id="15" name="Shape 12"/>
          <p:cNvSpPr/>
          <p:nvPr/>
        </p:nvSpPr>
        <p:spPr>
          <a:xfrm>
            <a:off x="502920" y="5349240"/>
            <a:ext cx="11185855" cy="868680"/>
          </a:xfrm>
          <a:prstGeom prst="roundRect">
            <a:avLst>
              <a:gd name="adj" fmla="val 6316"/>
            </a:avLst>
          </a:prstGeom>
          <a:solidFill>
            <a:srgbClr val="5B21B6"/>
          </a:solidFill>
          <a:ln/>
        </p:spPr>
      </p:sp>
      <p:sp>
        <p:nvSpPr>
          <p:cNvPr id="16" name="Text 13"/>
          <p:cNvSpPr/>
          <p:nvPr/>
        </p:nvSpPr>
        <p:spPr>
          <a:xfrm>
            <a:off x="777240" y="5458968"/>
            <a:ext cx="1063721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この講座をベースに、貴社向けカスタマイズをご相談いただけます。</a:t>
            </a:r>
            <a:endParaRPr lang="en-US" sz="1400" dirty="0"/>
          </a:p>
        </p:txBody>
      </p:sp>
      <p:sp>
        <p:nvSpPr>
          <p:cNvPr id="17" name="Text 14"/>
          <p:cNvSpPr/>
          <p:nvPr/>
        </p:nvSpPr>
        <p:spPr>
          <a:xfrm>
            <a:off x="777240" y="5806440"/>
            <a:ext cx="1063721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EDE9FE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お問い合わせ／カスタマイズ相談はサイトのお問い合わせ欄からご連絡ください。</a:t>
            </a:r>
            <a:endParaRPr lang="en-US" sz="1000" dirty="0"/>
          </a:p>
        </p:txBody>
      </p:sp>
      <p:sp>
        <p:nvSpPr>
          <p:cNvPr id="18" name="Text 15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メンタル不調の予防と早期対応（ラインケア）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Company>Trainer Portfolio System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メンタル不調の予防と早期対応（ラインケア） - 営業提案資料 試作版</dc:title>
  <dc:subject>PptxGenJS Presentation</dc:subject>
  <dc:creator>講師ポートフォリオ</dc:creator>
  <cp:lastModifiedBy>講師ポートフォリオ</cp:lastModifiedBy>
  <cp:revision>1</cp:revision>
  <dcterms:created xsi:type="dcterms:W3CDTF">2026-05-06T05:24:53Z</dcterms:created>
  <dcterms:modified xsi:type="dcterms:W3CDTF">2026-05-06T05:24:53Z</dcterms:modified>
</cp:coreProperties>
</file>