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notesMasterIdLst>
    <p:notesMasterId r:id="rId11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notesMaster" Target="notesMasters/notesMaster1.xml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65760" cy="6858000"/>
          </a:xfrm>
          <a:prstGeom prst="rect">
            <a:avLst/>
          </a:prstGeom>
          <a:solidFill>
            <a:srgbClr val="44403C"/>
          </a:solidFill>
          <a:ln/>
        </p:spPr>
      </p:sp>
      <p:sp>
        <p:nvSpPr>
          <p:cNvPr id="3" name="Text 1"/>
          <p:cNvSpPr/>
          <p:nvPr/>
        </p:nvSpPr>
        <p:spPr>
          <a:xfrm>
            <a:off x="7848295" y="320040"/>
            <a:ext cx="384048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i="1" dirty="0">
                <a:solidFill>
                  <a:srgbClr val="B45309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営業提案用カリキュラム資料（試作版）</a:t>
            </a:r>
            <a:endParaRPr lang="en-US" sz="1000" dirty="0"/>
          </a:p>
        </p:txBody>
      </p:sp>
      <p:sp>
        <p:nvSpPr>
          <p:cNvPr id="4" name="Shape 2"/>
          <p:cNvSpPr/>
          <p:nvPr/>
        </p:nvSpPr>
        <p:spPr>
          <a:xfrm>
            <a:off x="868680" y="1188720"/>
            <a:ext cx="2377440" cy="457200"/>
          </a:xfrm>
          <a:prstGeom prst="roundRect">
            <a:avLst>
              <a:gd name="adj" fmla="val 10000"/>
            </a:avLst>
          </a:prstGeom>
          <a:solidFill>
            <a:srgbClr val="F5F5F4"/>
          </a:solidFill>
          <a:ln w="9525">
            <a:solidFill>
              <a:srgbClr val="44403C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68680" y="1188720"/>
            <a:ext cx="23774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44403C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個人情報保護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868680" y="1828800"/>
            <a:ext cx="10820095" cy="1280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個人情報の取扱</a:t>
            </a:r>
            <a:endParaRPr lang="en-US" sz="3600" dirty="0"/>
          </a:p>
        </p:txBody>
      </p:sp>
      <p:sp>
        <p:nvSpPr>
          <p:cNvPr id="7" name="Shape 5"/>
          <p:cNvSpPr/>
          <p:nvPr/>
        </p:nvSpPr>
        <p:spPr>
          <a:xfrm>
            <a:off x="868680" y="3200400"/>
            <a:ext cx="1828800" cy="0"/>
          </a:xfrm>
          <a:prstGeom prst="line">
            <a:avLst/>
          </a:prstGeom>
          <a:noFill/>
          <a:ln w="38100">
            <a:solidFill>
              <a:srgbClr val="57534E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868680" y="3383280"/>
            <a:ext cx="10820095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個人情報保護の基礎知識・個人情報の取得・利用・提供のルール・安全管理措置と漏洩対応・日常業務での実践 を扱い、業務で守るべき基本を整理します。</a:t>
            </a:r>
            <a:endParaRPr lang="en-US" sz="1400" dirty="0"/>
          </a:p>
        </p:txBody>
      </p:sp>
      <p:sp>
        <p:nvSpPr>
          <p:cNvPr id="9" name="Shape 7"/>
          <p:cNvSpPr/>
          <p:nvPr/>
        </p:nvSpPr>
        <p:spPr>
          <a:xfrm>
            <a:off x="868680" y="4297680"/>
            <a:ext cx="3484778" cy="868680"/>
          </a:xfrm>
          <a:prstGeom prst="rect">
            <a:avLst/>
          </a:prstGeom>
          <a:solidFill>
            <a:srgbClr val="F9FAFB"/>
          </a:solidFill>
          <a:ln w="9525">
            <a:solidFill>
              <a:srgbClr val="E5E7EB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1005840" y="4389120"/>
            <a:ext cx="3210458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b="1" dirty="0">
                <a:solidFill>
                  <a:srgbClr val="44403C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実施時間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1005840" y="4663440"/>
            <a:ext cx="3210458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spcAft>
                <a:spcPts val="100"/>
              </a:spcAft>
              <a:buNone/>
            </a:pPr>
            <a:r>
              <a:rPr lang="en-US" sz="1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最小: 45分〜</a:t>
            </a:r>
            <a:endParaRPr lang="en-US" sz="1200" dirty="0"/>
          </a:p>
          <a:p>
            <a:pPr algn="l" indent="0" marL="0">
              <a:spcAft>
                <a:spcPts val="100"/>
              </a:spcAft>
              <a:buNone/>
            </a:pPr>
            <a:r>
              <a:rPr lang="en-US" sz="1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推奨: 4時間程度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4536338" y="4297680"/>
            <a:ext cx="3484778" cy="868680"/>
          </a:xfrm>
          <a:prstGeom prst="rect">
            <a:avLst/>
          </a:prstGeom>
          <a:solidFill>
            <a:srgbClr val="F9FAFB"/>
          </a:solidFill>
          <a:ln w="9525">
            <a:solidFill>
              <a:srgbClr val="E5E7EB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4673498" y="4389120"/>
            <a:ext cx="3210458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b="1" dirty="0">
                <a:solidFill>
                  <a:srgbClr val="44403C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実施形式</a:t>
            </a:r>
            <a:endParaRPr lang="en-US" sz="1000" dirty="0"/>
          </a:p>
        </p:txBody>
      </p:sp>
      <p:sp>
        <p:nvSpPr>
          <p:cNvPr id="14" name="Text 12"/>
          <p:cNvSpPr/>
          <p:nvPr/>
        </p:nvSpPr>
        <p:spPr>
          <a:xfrm>
            <a:off x="4673498" y="4663440"/>
            <a:ext cx="3210458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オンライン / 対面 / ハイブリッド / LMS / eラーニング</a:t>
            </a:r>
            <a:endParaRPr lang="en-US" sz="1400" dirty="0"/>
          </a:p>
        </p:txBody>
      </p:sp>
      <p:sp>
        <p:nvSpPr>
          <p:cNvPr id="15" name="Shape 13"/>
          <p:cNvSpPr/>
          <p:nvPr/>
        </p:nvSpPr>
        <p:spPr>
          <a:xfrm>
            <a:off x="8203997" y="4297680"/>
            <a:ext cx="3484778" cy="868680"/>
          </a:xfrm>
          <a:prstGeom prst="rect">
            <a:avLst/>
          </a:prstGeom>
          <a:solidFill>
            <a:srgbClr val="F9FAFB"/>
          </a:solidFill>
          <a:ln w="9525">
            <a:solidFill>
              <a:srgbClr val="E5E7EB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8341157" y="4389120"/>
            <a:ext cx="3210458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b="1" dirty="0">
                <a:solidFill>
                  <a:srgbClr val="44403C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対象者</a:t>
            </a:r>
            <a:endParaRPr lang="en-US" sz="1000" dirty="0"/>
          </a:p>
        </p:txBody>
      </p:sp>
      <p:sp>
        <p:nvSpPr>
          <p:cNvPr id="17" name="Text 15"/>
          <p:cNvSpPr/>
          <p:nvPr/>
        </p:nvSpPr>
        <p:spPr>
          <a:xfrm>
            <a:off x="8341157" y="4663440"/>
            <a:ext cx="3210458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全社員</a:t>
            </a:r>
            <a:endParaRPr lang="en-US" sz="1400" dirty="0"/>
          </a:p>
        </p:txBody>
      </p:sp>
      <p:sp>
        <p:nvSpPr>
          <p:cNvPr id="18" name="Text 16"/>
          <p:cNvSpPr/>
          <p:nvPr/>
        </p:nvSpPr>
        <p:spPr>
          <a:xfrm>
            <a:off x="868680" y="6126480"/>
            <a:ext cx="1082009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試作版です。掲載・カスタマイズに関するご相談はお気軽にどうぞ。</a:t>
            </a:r>
            <a:endParaRPr lang="en-US" sz="1000" dirty="0"/>
          </a:p>
        </p:txBody>
      </p:sp>
      <p:pic>
        <p:nvPicPr>
          <p:cNvPr id="19" name="Image 0" descr="/Users/apple/管理フォルダ/01_進行中プロジェクト/trainer-portfolio-system/02_templates/assets/images/v10/_pptx/course_privacy-001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408615" y="777240"/>
            <a:ext cx="1280160" cy="1280160"/>
          </a:xfrm>
          <a:prstGeom prst="rect">
            <a:avLst/>
          </a:prstGeom>
        </p:spPr>
      </p:pic>
      <p:sp>
        <p:nvSpPr>
          <p:cNvPr id="20" name="Text 17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個人情報の取扱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37160"/>
          </a:xfrm>
          <a:prstGeom prst="rect">
            <a:avLst/>
          </a:prstGeom>
          <a:solidFill>
            <a:srgbClr val="44403C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28600"/>
            <a:ext cx="111858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個人情報の取扱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11185855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講座概要 ／ 対応可能形式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02920" y="1005840"/>
            <a:ext cx="11185855" cy="0"/>
          </a:xfrm>
          <a:prstGeom prst="line">
            <a:avLst/>
          </a:prstGeom>
          <a:noFill/>
          <a:ln w="12700">
            <a:solidFill>
              <a:srgbClr val="57534E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02920" y="1234440"/>
            <a:ext cx="11185855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44403C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講座概要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502920" y="1600200"/>
            <a:ext cx="11185855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個人情報保護の基礎知識・個人情報の取得・利用・提供のルール・安全管理措置と漏洩対応・日常業務での実践 を扱い、業務で守るべき基本を整理します。</a:t>
            </a:r>
            <a:endParaRPr lang="en-US" sz="1400" dirty="0"/>
          </a:p>
        </p:txBody>
      </p:sp>
      <p:sp>
        <p:nvSpPr>
          <p:cNvPr id="8" name="Shape 6"/>
          <p:cNvSpPr/>
          <p:nvPr/>
        </p:nvSpPr>
        <p:spPr>
          <a:xfrm>
            <a:off x="502920" y="2286000"/>
            <a:ext cx="3606698" cy="457200"/>
          </a:xfrm>
          <a:prstGeom prst="rect">
            <a:avLst/>
          </a:prstGeom>
          <a:solidFill>
            <a:srgbClr val="F5F5F4"/>
          </a:solidFill>
          <a:ln w="9525">
            <a:solidFill>
              <a:srgbClr val="44403C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685800" y="2286000"/>
            <a:ext cx="3240938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44403C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対応可能形式</a:t>
            </a:r>
            <a:endParaRPr lang="en-US" sz="1400" dirty="0"/>
          </a:p>
        </p:txBody>
      </p:sp>
      <p:sp>
        <p:nvSpPr>
          <p:cNvPr id="10" name="Shape 8"/>
          <p:cNvSpPr/>
          <p:nvPr/>
        </p:nvSpPr>
        <p:spPr>
          <a:xfrm>
            <a:off x="502920" y="2743200"/>
            <a:ext cx="3606698" cy="2926080"/>
          </a:xfrm>
          <a:prstGeom prst="rect">
            <a:avLst/>
          </a:prstGeom>
          <a:solidFill>
            <a:srgbClr val="F9FAFB"/>
          </a:solidFill>
          <a:ln w="9525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85800" y="2880360"/>
            <a:ext cx="3240938" cy="2606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オンライン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対面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ハイブリッド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LMS / eラーニング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4292498" y="2286000"/>
            <a:ext cx="3606698" cy="457200"/>
          </a:xfrm>
          <a:prstGeom prst="rect">
            <a:avLst/>
          </a:prstGeom>
          <a:solidFill>
            <a:srgbClr val="F5F5F4"/>
          </a:solidFill>
          <a:ln w="9525">
            <a:solidFill>
              <a:srgbClr val="44403C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4475378" y="2286000"/>
            <a:ext cx="3240938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44403C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カスタマイズ可能項目</a:t>
            </a:r>
            <a:endParaRPr lang="en-US" sz="1400" dirty="0"/>
          </a:p>
        </p:txBody>
      </p:sp>
      <p:sp>
        <p:nvSpPr>
          <p:cNvPr id="14" name="Shape 12"/>
          <p:cNvSpPr/>
          <p:nvPr/>
        </p:nvSpPr>
        <p:spPr>
          <a:xfrm>
            <a:off x="4292498" y="2743200"/>
            <a:ext cx="3606698" cy="2926080"/>
          </a:xfrm>
          <a:prstGeom prst="rect">
            <a:avLst/>
          </a:prstGeom>
          <a:solidFill>
            <a:srgbClr val="F9FAFB"/>
          </a:solidFill>
          <a:ln w="9525">
            <a:solidFill>
              <a:srgbClr val="E5E7EB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4475378" y="2880360"/>
            <a:ext cx="3240938" cy="2606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対象者・階層に応じた内容調整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研修時間（実施時間からの拡張・短縮）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実施形式（オンライン / 対面 / ハイブリッド）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業界別ユースケースの差し替え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社内ルール・既存制度への反映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演習データ・事例の差し替え</a:t>
            </a:r>
            <a:endParaRPr lang="en-US" sz="1200" dirty="0"/>
          </a:p>
        </p:txBody>
      </p:sp>
      <p:sp>
        <p:nvSpPr>
          <p:cNvPr id="16" name="Shape 14"/>
          <p:cNvSpPr/>
          <p:nvPr/>
        </p:nvSpPr>
        <p:spPr>
          <a:xfrm>
            <a:off x="8082077" y="2286000"/>
            <a:ext cx="3606698" cy="457200"/>
          </a:xfrm>
          <a:prstGeom prst="rect">
            <a:avLst/>
          </a:prstGeom>
          <a:solidFill>
            <a:srgbClr val="F5F5F4"/>
          </a:solidFill>
          <a:ln w="9525">
            <a:solidFill>
              <a:srgbClr val="44403C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8264957" y="2286000"/>
            <a:ext cx="3240938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44403C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受講環境</a:t>
            </a:r>
            <a:endParaRPr lang="en-US" sz="1400" dirty="0"/>
          </a:p>
        </p:txBody>
      </p:sp>
      <p:sp>
        <p:nvSpPr>
          <p:cNvPr id="18" name="Shape 16"/>
          <p:cNvSpPr/>
          <p:nvPr/>
        </p:nvSpPr>
        <p:spPr>
          <a:xfrm>
            <a:off x="8082077" y="2743200"/>
            <a:ext cx="3606698" cy="2926080"/>
          </a:xfrm>
          <a:prstGeom prst="rect">
            <a:avLst/>
          </a:prstGeom>
          <a:solidFill>
            <a:srgbClr val="F9FAFB"/>
          </a:solidFill>
          <a:ln w="9525">
            <a:solidFill>
              <a:srgbClr val="E5E7EB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8264957" y="2880360"/>
            <a:ext cx="3240938" cy="2606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オンラインツール: Zoom / Google Workspace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PC（カメラ・マイクが利用できる環境を推奨）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詳細な受講環境は実案件のヒアリング後に調整します。</a:t>
            </a:r>
            <a:endParaRPr lang="en-US" sz="1200" dirty="0"/>
          </a:p>
        </p:txBody>
      </p:sp>
      <p:sp>
        <p:nvSpPr>
          <p:cNvPr id="20" name="Text 18"/>
          <p:cNvSpPr/>
          <p:nvPr/>
        </p:nvSpPr>
        <p:spPr>
          <a:xfrm>
            <a:off x="502920" y="5806440"/>
            <a:ext cx="11185855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上記は講師として対応可能な共通条件です。講座個別の確定仕様ではなく、実案件ではヒアリング後に調整します。</a:t>
            </a:r>
            <a:endParaRPr lang="en-US" sz="1000" dirty="0"/>
          </a:p>
        </p:txBody>
      </p:sp>
      <p:sp>
        <p:nvSpPr>
          <p:cNvPr id="21" name="Text 19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個人情報の取扱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37160"/>
          </a:xfrm>
          <a:prstGeom prst="rect">
            <a:avLst/>
          </a:prstGeom>
          <a:solidFill>
            <a:srgbClr val="44403C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28600"/>
            <a:ext cx="111858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個人情報の取扱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11185855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カリキュラム概要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02920" y="1005840"/>
            <a:ext cx="11185855" cy="0"/>
          </a:xfrm>
          <a:prstGeom prst="line">
            <a:avLst/>
          </a:prstGeom>
          <a:noFill/>
          <a:ln w="12700">
            <a:solidFill>
              <a:srgbClr val="57534E"/>
            </a:solidFill>
            <a:prstDash val="solid"/>
          </a:ln>
        </p:spPr>
      </p:sp>
      <p:pic>
        <p:nvPicPr>
          <p:cNvPr id="6" name="Image 0" descr="/Users/apple/管理フォルダ/01_進行中プロジェクト/trainer-portfolio-system/02_templates/assets/images/v10/_pptx/course_privacy-001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140135" y="274320"/>
            <a:ext cx="548640" cy="548640"/>
          </a:xfrm>
          <a:prstGeom prst="rect">
            <a:avLst/>
          </a:prstGeom>
        </p:spPr>
      </p:pic>
      <p:sp>
        <p:nvSpPr>
          <p:cNvPr id="7" name="Shape 4"/>
          <p:cNvSpPr/>
          <p:nvPr/>
        </p:nvSpPr>
        <p:spPr>
          <a:xfrm>
            <a:off x="502920" y="1280160"/>
            <a:ext cx="11185855" cy="1097280"/>
          </a:xfrm>
          <a:prstGeom prst="rect">
            <a:avLst/>
          </a:prstGeom>
          <a:solidFill>
            <a:srgbClr val="F9FAFB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Shape 5"/>
          <p:cNvSpPr/>
          <p:nvPr/>
        </p:nvSpPr>
        <p:spPr>
          <a:xfrm>
            <a:off x="502920" y="1280160"/>
            <a:ext cx="137160" cy="1097280"/>
          </a:xfrm>
          <a:prstGeom prst="rect">
            <a:avLst/>
          </a:prstGeom>
          <a:solidFill>
            <a:srgbClr val="44403C"/>
          </a:solidFill>
          <a:ln/>
        </p:spPr>
      </p:sp>
      <p:sp>
        <p:nvSpPr>
          <p:cNvPr id="9" name="Text 6"/>
          <p:cNvSpPr/>
          <p:nvPr/>
        </p:nvSpPr>
        <p:spPr>
          <a:xfrm>
            <a:off x="777240" y="1389888"/>
            <a:ext cx="1371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44403C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Unit 1</a:t>
            </a:r>
            <a:endParaRPr lang="en-US" sz="1200" dirty="0"/>
          </a:p>
        </p:txBody>
      </p:sp>
      <p:sp>
        <p:nvSpPr>
          <p:cNvPr id="10" name="Text 7"/>
          <p:cNvSpPr/>
          <p:nvPr/>
        </p:nvSpPr>
        <p:spPr>
          <a:xfrm>
            <a:off x="777240" y="1691640"/>
            <a:ext cx="10728655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個人情報保護の基礎知識</a:t>
            </a:r>
            <a:endParaRPr lang="en-US" sz="1400" dirty="0"/>
          </a:p>
        </p:txBody>
      </p:sp>
      <p:sp>
        <p:nvSpPr>
          <p:cNvPr id="11" name="Text 8"/>
          <p:cNvSpPr/>
          <p:nvPr/>
        </p:nvSpPr>
        <p:spPr>
          <a:xfrm>
            <a:off x="777240" y="2057400"/>
            <a:ext cx="107286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詳細カリキュラム: 後続ページに掲載</a:t>
            </a:r>
            <a:endParaRPr lang="en-US" sz="1000" dirty="0"/>
          </a:p>
        </p:txBody>
      </p:sp>
      <p:sp>
        <p:nvSpPr>
          <p:cNvPr id="12" name="Shape 9"/>
          <p:cNvSpPr/>
          <p:nvPr/>
        </p:nvSpPr>
        <p:spPr>
          <a:xfrm>
            <a:off x="502920" y="2514600"/>
            <a:ext cx="11185855" cy="1097280"/>
          </a:xfrm>
          <a:prstGeom prst="rect">
            <a:avLst/>
          </a:prstGeom>
          <a:solidFill>
            <a:srgbClr val="F9FAFB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3" name="Shape 10"/>
          <p:cNvSpPr/>
          <p:nvPr/>
        </p:nvSpPr>
        <p:spPr>
          <a:xfrm>
            <a:off x="502920" y="2514600"/>
            <a:ext cx="137160" cy="1097280"/>
          </a:xfrm>
          <a:prstGeom prst="rect">
            <a:avLst/>
          </a:prstGeom>
          <a:solidFill>
            <a:srgbClr val="44403C"/>
          </a:solidFill>
          <a:ln/>
        </p:spPr>
      </p:sp>
      <p:sp>
        <p:nvSpPr>
          <p:cNvPr id="14" name="Text 11"/>
          <p:cNvSpPr/>
          <p:nvPr/>
        </p:nvSpPr>
        <p:spPr>
          <a:xfrm>
            <a:off x="777240" y="2624328"/>
            <a:ext cx="1371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44403C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Unit 2</a:t>
            </a:r>
            <a:endParaRPr lang="en-US" sz="1200" dirty="0"/>
          </a:p>
        </p:txBody>
      </p:sp>
      <p:sp>
        <p:nvSpPr>
          <p:cNvPr id="15" name="Text 12"/>
          <p:cNvSpPr/>
          <p:nvPr/>
        </p:nvSpPr>
        <p:spPr>
          <a:xfrm>
            <a:off x="777240" y="2926080"/>
            <a:ext cx="10728655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個人情報の取得・利用・提供のルール</a:t>
            </a:r>
            <a:endParaRPr lang="en-US" sz="1400" dirty="0"/>
          </a:p>
        </p:txBody>
      </p:sp>
      <p:sp>
        <p:nvSpPr>
          <p:cNvPr id="16" name="Text 13"/>
          <p:cNvSpPr/>
          <p:nvPr/>
        </p:nvSpPr>
        <p:spPr>
          <a:xfrm>
            <a:off x="777240" y="3291840"/>
            <a:ext cx="107286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詳細カリキュラム: 後続ページに掲載</a:t>
            </a:r>
            <a:endParaRPr lang="en-US" sz="1000" dirty="0"/>
          </a:p>
        </p:txBody>
      </p:sp>
      <p:sp>
        <p:nvSpPr>
          <p:cNvPr id="17" name="Shape 14"/>
          <p:cNvSpPr/>
          <p:nvPr/>
        </p:nvSpPr>
        <p:spPr>
          <a:xfrm>
            <a:off x="502920" y="3749040"/>
            <a:ext cx="11185855" cy="1097280"/>
          </a:xfrm>
          <a:prstGeom prst="rect">
            <a:avLst/>
          </a:prstGeom>
          <a:solidFill>
            <a:srgbClr val="F9FAFB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8" name="Shape 15"/>
          <p:cNvSpPr/>
          <p:nvPr/>
        </p:nvSpPr>
        <p:spPr>
          <a:xfrm>
            <a:off x="502920" y="3749040"/>
            <a:ext cx="137160" cy="1097280"/>
          </a:xfrm>
          <a:prstGeom prst="rect">
            <a:avLst/>
          </a:prstGeom>
          <a:solidFill>
            <a:srgbClr val="44403C"/>
          </a:solidFill>
          <a:ln/>
        </p:spPr>
      </p:sp>
      <p:sp>
        <p:nvSpPr>
          <p:cNvPr id="19" name="Text 16"/>
          <p:cNvSpPr/>
          <p:nvPr/>
        </p:nvSpPr>
        <p:spPr>
          <a:xfrm>
            <a:off x="777240" y="3858768"/>
            <a:ext cx="1371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44403C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Unit 3</a:t>
            </a:r>
            <a:endParaRPr lang="en-US" sz="1200" dirty="0"/>
          </a:p>
        </p:txBody>
      </p:sp>
      <p:sp>
        <p:nvSpPr>
          <p:cNvPr id="20" name="Text 17"/>
          <p:cNvSpPr/>
          <p:nvPr/>
        </p:nvSpPr>
        <p:spPr>
          <a:xfrm>
            <a:off x="777240" y="4160520"/>
            <a:ext cx="10728655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安全管理措置と漏洩対応</a:t>
            </a:r>
            <a:endParaRPr lang="en-US" sz="1400" dirty="0"/>
          </a:p>
        </p:txBody>
      </p:sp>
      <p:sp>
        <p:nvSpPr>
          <p:cNvPr id="21" name="Text 18"/>
          <p:cNvSpPr/>
          <p:nvPr/>
        </p:nvSpPr>
        <p:spPr>
          <a:xfrm>
            <a:off x="777240" y="4526280"/>
            <a:ext cx="107286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詳細カリキュラム: 後続ページに掲載</a:t>
            </a:r>
            <a:endParaRPr lang="en-US" sz="1000" dirty="0"/>
          </a:p>
        </p:txBody>
      </p:sp>
      <p:sp>
        <p:nvSpPr>
          <p:cNvPr id="22" name="Shape 19"/>
          <p:cNvSpPr/>
          <p:nvPr/>
        </p:nvSpPr>
        <p:spPr>
          <a:xfrm>
            <a:off x="502920" y="4983480"/>
            <a:ext cx="11185855" cy="1097280"/>
          </a:xfrm>
          <a:prstGeom prst="rect">
            <a:avLst/>
          </a:prstGeom>
          <a:solidFill>
            <a:srgbClr val="F9FAFB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23" name="Shape 20"/>
          <p:cNvSpPr/>
          <p:nvPr/>
        </p:nvSpPr>
        <p:spPr>
          <a:xfrm>
            <a:off x="502920" y="4983480"/>
            <a:ext cx="137160" cy="1097280"/>
          </a:xfrm>
          <a:prstGeom prst="rect">
            <a:avLst/>
          </a:prstGeom>
          <a:solidFill>
            <a:srgbClr val="44403C"/>
          </a:solidFill>
          <a:ln/>
        </p:spPr>
      </p:sp>
      <p:sp>
        <p:nvSpPr>
          <p:cNvPr id="24" name="Text 21"/>
          <p:cNvSpPr/>
          <p:nvPr/>
        </p:nvSpPr>
        <p:spPr>
          <a:xfrm>
            <a:off x="777240" y="5093208"/>
            <a:ext cx="1371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44403C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Unit 4</a:t>
            </a:r>
            <a:endParaRPr lang="en-US" sz="1200" dirty="0"/>
          </a:p>
        </p:txBody>
      </p:sp>
      <p:sp>
        <p:nvSpPr>
          <p:cNvPr id="25" name="Text 22"/>
          <p:cNvSpPr/>
          <p:nvPr/>
        </p:nvSpPr>
        <p:spPr>
          <a:xfrm>
            <a:off x="777240" y="5394960"/>
            <a:ext cx="10728655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日常業務での実践</a:t>
            </a:r>
            <a:endParaRPr lang="en-US" sz="1400" dirty="0"/>
          </a:p>
        </p:txBody>
      </p:sp>
      <p:sp>
        <p:nvSpPr>
          <p:cNvPr id="26" name="Text 23"/>
          <p:cNvSpPr/>
          <p:nvPr/>
        </p:nvSpPr>
        <p:spPr>
          <a:xfrm>
            <a:off x="777240" y="5760720"/>
            <a:ext cx="107286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詳細カリキュラム: 後続ページに掲載</a:t>
            </a:r>
            <a:endParaRPr lang="en-US" sz="1000" dirty="0"/>
          </a:p>
        </p:txBody>
      </p:sp>
      <p:sp>
        <p:nvSpPr>
          <p:cNvPr id="27" name="Text 24"/>
          <p:cNvSpPr/>
          <p:nvPr/>
        </p:nvSpPr>
        <p:spPr>
          <a:xfrm>
            <a:off x="502920" y="6172200"/>
            <a:ext cx="11185855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本ページは各ユニットの見出しのみを掲載しています。ユニットごとの全項目は後続の「詳細カリキュラム Unit X」ページに掲載しています。実施時間・対象者・演習内容は実案件のヒアリング後に調整します。</a:t>
            </a:r>
            <a:endParaRPr lang="en-US" sz="1000" dirty="0"/>
          </a:p>
        </p:txBody>
      </p:sp>
      <p:sp>
        <p:nvSpPr>
          <p:cNvPr id="28" name="Text 25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個人情報の取扱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37160"/>
          </a:xfrm>
          <a:prstGeom prst="rect">
            <a:avLst/>
          </a:prstGeom>
          <a:solidFill>
            <a:srgbClr val="44403C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28600"/>
            <a:ext cx="111858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個人情報の取扱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11185855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詳細カリキュラム Unit 1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02920" y="1005840"/>
            <a:ext cx="11185855" cy="0"/>
          </a:xfrm>
          <a:prstGeom prst="line">
            <a:avLst/>
          </a:prstGeom>
          <a:noFill/>
          <a:ln w="12700">
            <a:solidFill>
              <a:srgbClr val="57534E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02920" y="1143000"/>
            <a:ext cx="11185855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個人情報保護の基礎知識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502920" y="1627632"/>
            <a:ext cx="11185855" cy="18288"/>
          </a:xfrm>
          <a:prstGeom prst="rect">
            <a:avLst/>
          </a:prstGeom>
          <a:solidFill>
            <a:srgbClr val="57534E"/>
          </a:solidFill>
          <a:ln/>
        </p:spPr>
      </p:sp>
      <p:sp>
        <p:nvSpPr>
          <p:cNvPr id="8" name="Text 6"/>
          <p:cNvSpPr/>
          <p:nvPr/>
        </p:nvSpPr>
        <p:spPr>
          <a:xfrm>
            <a:off x="502920" y="1828800"/>
            <a:ext cx="5455768" cy="4251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はじめに：なぜ今、個人情報保護が重要なのか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個人情報漏洩による企業ダメージの実例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個人情報の定義：法律上の「個人情報」とは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個人情報の具体例：氏名・住所だけではない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個人識別符号：マイナンバー・生体情報など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要配慮個人情報：特に慎重な取扱いが必要な情報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要配慮個人情報の具体例と注意点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個人データと個人情報データベース等の違い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個人情報保護法の目的と基本理念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個人情報取扱事業者とは：対象となる範囲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事業者が守るべき4つの基本義務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6233008" y="1828800"/>
            <a:ext cx="5455768" cy="4251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2022年改正のポイント①：漏洩報告の義務化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2022年改正のポイント②：本人請求権の拡充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2022年改正のポイント③：罰則の強化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違反した場合の罰則：刑事罰と行政処分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個人情報保護委員会の役割と監督機能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企業の信用失墜リスク：SNS時代の炎上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取引先・顧客からの信頼喪失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従業員一人ひとりの責任と役割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個人情報保護は「守り」ではなく「信頼構築」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確認クイズ：個人情報の基礎知識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ユニット1のまとめ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502920" y="6172200"/>
            <a:ext cx="11185855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Excel「計画書ver2」G列のスライドタイトルをもとに掲載しています。実施時間・対象者・演習内容は、ヒアリング後に調整します。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個人情報の取扱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37160"/>
          </a:xfrm>
          <a:prstGeom prst="rect">
            <a:avLst/>
          </a:prstGeom>
          <a:solidFill>
            <a:srgbClr val="44403C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28600"/>
            <a:ext cx="111858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個人情報の取扱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11185855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詳細カリキュラム Unit 2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02920" y="1005840"/>
            <a:ext cx="11185855" cy="0"/>
          </a:xfrm>
          <a:prstGeom prst="line">
            <a:avLst/>
          </a:prstGeom>
          <a:noFill/>
          <a:ln w="12700">
            <a:solidFill>
              <a:srgbClr val="57534E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02920" y="1143000"/>
            <a:ext cx="11185855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個人情報の取得・利用・提供のルール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502920" y="1627632"/>
            <a:ext cx="11185855" cy="18288"/>
          </a:xfrm>
          <a:prstGeom prst="rect">
            <a:avLst/>
          </a:prstGeom>
          <a:solidFill>
            <a:srgbClr val="57534E"/>
          </a:solidFill>
          <a:ln/>
        </p:spPr>
      </p:sp>
      <p:sp>
        <p:nvSpPr>
          <p:cNvPr id="8" name="Text 6"/>
          <p:cNvSpPr/>
          <p:nvPr/>
        </p:nvSpPr>
        <p:spPr>
          <a:xfrm>
            <a:off x="502920" y="1828800"/>
            <a:ext cx="5455768" cy="4251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個人情報ライフサイクル：取得→利用→保管→提供→廃棄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利用目的の特定：なぜ目的を明確にするのか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利用目的の記載例：適切な表現と不適切な表現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利用目的の通知・公表義務：いつ・どのように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適正な取得：不正取得の禁止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不正取得の具体例：やってはいけないこと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本人から直接取得する場合のルール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第三者から間接的に取得する場合の注意点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目的外利用の禁止：原則と例外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本人同意なく利用できる例外ケース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第三者提供の原則：本人同意が必要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6233008" y="1828800"/>
            <a:ext cx="5455768" cy="4251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第三者に該当しないケース：委託・事業承継・共同利用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委託先への提供：委託元の監督責任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共同利用のルールと手続き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オプトアウト方式による第三者提供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外国への第三者提供：厳格化された同意要件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本人からの開示請求への対応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訂正・追加・削除請求への対応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利用停止・消去請求への対応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プライバシーポリシーの作成と公表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確認クイズ：取得・利用・提供のルール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ユニット2のまとめ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502920" y="6172200"/>
            <a:ext cx="11185855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Excel「計画書ver2」G列のスライドタイトルをもとに掲載しています。実施時間・対象者・演習内容は、ヒアリング後に調整します。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個人情報の取扱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37160"/>
          </a:xfrm>
          <a:prstGeom prst="rect">
            <a:avLst/>
          </a:prstGeom>
          <a:solidFill>
            <a:srgbClr val="44403C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28600"/>
            <a:ext cx="111858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個人情報の取扱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11185855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詳細カリキュラム Unit 3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02920" y="1005840"/>
            <a:ext cx="11185855" cy="0"/>
          </a:xfrm>
          <a:prstGeom prst="line">
            <a:avLst/>
          </a:prstGeom>
          <a:noFill/>
          <a:ln w="12700">
            <a:solidFill>
              <a:srgbClr val="57534E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02920" y="1143000"/>
            <a:ext cx="11185855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安全管理措置と漏洩対応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502920" y="1627632"/>
            <a:ext cx="11185855" cy="18288"/>
          </a:xfrm>
          <a:prstGeom prst="rect">
            <a:avLst/>
          </a:prstGeom>
          <a:solidFill>
            <a:srgbClr val="57534E"/>
          </a:solidFill>
          <a:ln/>
        </p:spPr>
      </p:sp>
      <p:sp>
        <p:nvSpPr>
          <p:cNvPr id="8" name="Text 6"/>
          <p:cNvSpPr/>
          <p:nvPr/>
        </p:nvSpPr>
        <p:spPr>
          <a:xfrm>
            <a:off x="502920" y="1828800"/>
            <a:ext cx="5455768" cy="4251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安全管理措置とは：4つの観点からの保護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組織的安全管理措置：体制整備と責任者の設置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組織的安全管理措置：規程の整備と運用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人的安全管理措置：従業員教育と監督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人的安全管理措置：秘密保持義務と誓約書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物理的安全管理措置：入退室管理と施錠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物理的安全管理措置：機器・書類の盗難防止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技術的安全管理措置：アクセス制御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技術的安全管理措置：暗号化と不正アクセス防止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委託先の監督：選定基準と契約のポイント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委託先の監督：定期的なモニタリング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漏洩とは：定義と種類（漏洩・滅失・毀損）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6233008" y="1828800"/>
            <a:ext cx="5455768" cy="4251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漏洩の主な原因：ヒューマンエラーが8割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漏洩報告義務：報告が必要なケース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個人情報保護委員会への報告手順：速報と確報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本人への通知義務：いつ・何を伝えるか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漏洩発覚時の初動対応：最初の1時間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原因調査と被害範囲の特定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二次被害防止のための緊急措置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社内エスカレーションと経営層への報告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再発防止策の策定と実施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確認クイズ：安全管理と漏洩対応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ユニット3のまとめ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502920" y="6172200"/>
            <a:ext cx="11185855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Excel「計画書ver2」G列のスライドタイトルをもとに掲載しています。実施時間・対象者・演習内容は、ヒアリング後に調整します。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個人情報の取扱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37160"/>
          </a:xfrm>
          <a:prstGeom prst="rect">
            <a:avLst/>
          </a:prstGeom>
          <a:solidFill>
            <a:srgbClr val="44403C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28600"/>
            <a:ext cx="111858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個人情報の取扱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11185855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詳細カリキュラム Unit 4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02920" y="1005840"/>
            <a:ext cx="11185855" cy="0"/>
          </a:xfrm>
          <a:prstGeom prst="line">
            <a:avLst/>
          </a:prstGeom>
          <a:noFill/>
          <a:ln w="12700">
            <a:solidFill>
              <a:srgbClr val="57534E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02920" y="1143000"/>
            <a:ext cx="11185855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日常業務での実践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502920" y="1627632"/>
            <a:ext cx="11185855" cy="18288"/>
          </a:xfrm>
          <a:prstGeom prst="rect">
            <a:avLst/>
          </a:prstGeom>
          <a:solidFill>
            <a:srgbClr val="57534E"/>
          </a:solidFill>
          <a:ln/>
        </p:spPr>
      </p:sp>
      <p:sp>
        <p:nvSpPr>
          <p:cNvPr id="8" name="Text 6"/>
          <p:cNvSpPr/>
          <p:nvPr/>
        </p:nvSpPr>
        <p:spPr>
          <a:xfrm>
            <a:off x="502920" y="1828800"/>
            <a:ext cx="5455768" cy="4251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日常業務での個人情報取扱い：基本の心構え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オフィスでのチェックリスト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デスク周りの整理整頓：覗き見防止と施錠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離席時のパソコンロックの徹底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メール送信時の宛先確認：TO/CC/BCCの使い分け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ファイル添付時の暗号化とパスワード設定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メール誤送信した場合の対応手順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FAX送信時の注意点と確認事項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電話対応での個人情報確認：本人確認の方法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書類の持ち出し・持ち歩きの注意点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外出先での個人情報取扱い：カフェ・電車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テレワーク環境での安全管理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6233008" y="1828800"/>
            <a:ext cx="5455768" cy="4251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個人データの廃棄：シュレッダー・データ消去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SNSでの情報発信と個人情報保護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不審な問い合わせへの対応：なりすまし対策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ソーシャルエンジニアリングに注意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同僚の不適切な行為を発見した場合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退職時の個人情報の取扱い（持ち出し禁止）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定期的な自己点検の重要性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困ったときの相談先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確認クイズ：日常業務での実践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ユニット4のまとめ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講座全体の振り返りと今後のアクション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502920" y="6172200"/>
            <a:ext cx="11185855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Excel「計画書ver2」G列のスライドタイトルをもとに掲載しています。実施時間・対象者・演習内容は、ヒアリング後に調整します。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個人情報の取扱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37160"/>
          </a:xfrm>
          <a:prstGeom prst="rect">
            <a:avLst/>
          </a:prstGeom>
          <a:solidFill>
            <a:srgbClr val="44403C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28600"/>
            <a:ext cx="111858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個人情報の取扱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11185855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ユニット一覧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02920" y="1005840"/>
            <a:ext cx="11185855" cy="0"/>
          </a:xfrm>
          <a:prstGeom prst="line">
            <a:avLst/>
          </a:prstGeom>
          <a:noFill/>
          <a:ln w="12700">
            <a:solidFill>
              <a:srgbClr val="57534E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502920" y="1234440"/>
            <a:ext cx="5455768" cy="224028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502920" y="1234440"/>
            <a:ext cx="73152" cy="2240280"/>
          </a:xfrm>
          <a:prstGeom prst="rect">
            <a:avLst/>
          </a:prstGeom>
          <a:solidFill>
            <a:srgbClr val="44403C"/>
          </a:solidFill>
          <a:ln/>
        </p:spPr>
      </p:sp>
      <p:sp>
        <p:nvSpPr>
          <p:cNvPr id="8" name="Shape 6"/>
          <p:cNvSpPr/>
          <p:nvPr/>
        </p:nvSpPr>
        <p:spPr>
          <a:xfrm>
            <a:off x="576072" y="1234440"/>
            <a:ext cx="5382616" cy="502920"/>
          </a:xfrm>
          <a:prstGeom prst="rect">
            <a:avLst/>
          </a:prstGeom>
          <a:solidFill>
            <a:srgbClr val="F5F5F4"/>
          </a:solidFill>
          <a:ln/>
        </p:spPr>
      </p:sp>
      <p:sp>
        <p:nvSpPr>
          <p:cNvPr id="9" name="Text 7"/>
          <p:cNvSpPr/>
          <p:nvPr/>
        </p:nvSpPr>
        <p:spPr>
          <a:xfrm>
            <a:off x="667512" y="1307592"/>
            <a:ext cx="10972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44403C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UNIT 1</a:t>
            </a:r>
            <a:endParaRPr lang="en-US" sz="1000" dirty="0"/>
          </a:p>
        </p:txBody>
      </p:sp>
      <p:sp>
        <p:nvSpPr>
          <p:cNvPr id="10" name="Text 8"/>
          <p:cNvSpPr/>
          <p:nvPr/>
        </p:nvSpPr>
        <p:spPr>
          <a:xfrm>
            <a:off x="1828800" y="1307592"/>
            <a:ext cx="3992728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個人情報保護の基礎知識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667512" y="1874520"/>
            <a:ext cx="5126584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はじめに：なぜ今、個人情報保護が重要なのか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2022年改正のポイント①：漏洩報告の義務化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確認クイズ：個人情報の基礎知識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6233008" y="1234440"/>
            <a:ext cx="5455768" cy="224028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6233008" y="1234440"/>
            <a:ext cx="73152" cy="2240280"/>
          </a:xfrm>
          <a:prstGeom prst="rect">
            <a:avLst/>
          </a:prstGeom>
          <a:solidFill>
            <a:srgbClr val="44403C"/>
          </a:solidFill>
          <a:ln/>
        </p:spPr>
      </p:sp>
      <p:sp>
        <p:nvSpPr>
          <p:cNvPr id="14" name="Shape 12"/>
          <p:cNvSpPr/>
          <p:nvPr/>
        </p:nvSpPr>
        <p:spPr>
          <a:xfrm>
            <a:off x="6306160" y="1234440"/>
            <a:ext cx="5382616" cy="502920"/>
          </a:xfrm>
          <a:prstGeom prst="rect">
            <a:avLst/>
          </a:prstGeom>
          <a:solidFill>
            <a:srgbClr val="F5F5F4"/>
          </a:solidFill>
          <a:ln/>
        </p:spPr>
      </p:sp>
      <p:sp>
        <p:nvSpPr>
          <p:cNvPr id="15" name="Text 13"/>
          <p:cNvSpPr/>
          <p:nvPr/>
        </p:nvSpPr>
        <p:spPr>
          <a:xfrm>
            <a:off x="6397600" y="1307592"/>
            <a:ext cx="10972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44403C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UNIT 2</a:t>
            </a:r>
            <a:endParaRPr lang="en-US" sz="1000" dirty="0"/>
          </a:p>
        </p:txBody>
      </p:sp>
      <p:sp>
        <p:nvSpPr>
          <p:cNvPr id="16" name="Text 14"/>
          <p:cNvSpPr/>
          <p:nvPr/>
        </p:nvSpPr>
        <p:spPr>
          <a:xfrm>
            <a:off x="7558888" y="1307592"/>
            <a:ext cx="3992728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個人情報の取得・利用・提供のルール</a:t>
            </a:r>
            <a:endParaRPr lang="en-US" sz="1400" dirty="0"/>
          </a:p>
        </p:txBody>
      </p:sp>
      <p:sp>
        <p:nvSpPr>
          <p:cNvPr id="17" name="Text 15"/>
          <p:cNvSpPr/>
          <p:nvPr/>
        </p:nvSpPr>
        <p:spPr>
          <a:xfrm>
            <a:off x="6397600" y="1874520"/>
            <a:ext cx="5126584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個人情報ライフサイクル：取得→利用→保管→提供→廃棄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第三者に該当しないケース：委託・事業承継・共同利用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確認クイズ：取得・利用・提供のルール</a:t>
            </a:r>
            <a:endParaRPr lang="en-US" sz="1200" dirty="0"/>
          </a:p>
        </p:txBody>
      </p:sp>
      <p:sp>
        <p:nvSpPr>
          <p:cNvPr id="18" name="Shape 16"/>
          <p:cNvSpPr/>
          <p:nvPr/>
        </p:nvSpPr>
        <p:spPr>
          <a:xfrm>
            <a:off x="502920" y="3749040"/>
            <a:ext cx="5455768" cy="224028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502920" y="3749040"/>
            <a:ext cx="73152" cy="2240280"/>
          </a:xfrm>
          <a:prstGeom prst="rect">
            <a:avLst/>
          </a:prstGeom>
          <a:solidFill>
            <a:srgbClr val="44403C"/>
          </a:solidFill>
          <a:ln/>
        </p:spPr>
      </p:sp>
      <p:sp>
        <p:nvSpPr>
          <p:cNvPr id="20" name="Shape 18"/>
          <p:cNvSpPr/>
          <p:nvPr/>
        </p:nvSpPr>
        <p:spPr>
          <a:xfrm>
            <a:off x="576072" y="3749040"/>
            <a:ext cx="5382616" cy="502920"/>
          </a:xfrm>
          <a:prstGeom prst="rect">
            <a:avLst/>
          </a:prstGeom>
          <a:solidFill>
            <a:srgbClr val="F5F5F4"/>
          </a:solidFill>
          <a:ln/>
        </p:spPr>
      </p:sp>
      <p:sp>
        <p:nvSpPr>
          <p:cNvPr id="21" name="Text 19"/>
          <p:cNvSpPr/>
          <p:nvPr/>
        </p:nvSpPr>
        <p:spPr>
          <a:xfrm>
            <a:off x="667512" y="3822192"/>
            <a:ext cx="10972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44403C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UNIT 3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1828800" y="3822192"/>
            <a:ext cx="3992728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安全管理措置と漏洩対応</a:t>
            </a:r>
            <a:endParaRPr lang="en-US" sz="1400" dirty="0"/>
          </a:p>
        </p:txBody>
      </p:sp>
      <p:sp>
        <p:nvSpPr>
          <p:cNvPr id="23" name="Text 21"/>
          <p:cNvSpPr/>
          <p:nvPr/>
        </p:nvSpPr>
        <p:spPr>
          <a:xfrm>
            <a:off x="667512" y="4389120"/>
            <a:ext cx="5126584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安全管理措置とは：4つの観点からの保護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漏洩とは：定義と種類（漏洩・滅失・毀損）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確認クイズ：安全管理と漏洩対応</a:t>
            </a:r>
            <a:endParaRPr lang="en-US" sz="1200" dirty="0"/>
          </a:p>
        </p:txBody>
      </p:sp>
      <p:sp>
        <p:nvSpPr>
          <p:cNvPr id="24" name="Shape 22"/>
          <p:cNvSpPr/>
          <p:nvPr/>
        </p:nvSpPr>
        <p:spPr>
          <a:xfrm>
            <a:off x="6233008" y="3749040"/>
            <a:ext cx="5455768" cy="224028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25" name="Shape 23"/>
          <p:cNvSpPr/>
          <p:nvPr/>
        </p:nvSpPr>
        <p:spPr>
          <a:xfrm>
            <a:off x="6233008" y="3749040"/>
            <a:ext cx="73152" cy="2240280"/>
          </a:xfrm>
          <a:prstGeom prst="rect">
            <a:avLst/>
          </a:prstGeom>
          <a:solidFill>
            <a:srgbClr val="44403C"/>
          </a:solidFill>
          <a:ln/>
        </p:spPr>
      </p:sp>
      <p:sp>
        <p:nvSpPr>
          <p:cNvPr id="26" name="Shape 24"/>
          <p:cNvSpPr/>
          <p:nvPr/>
        </p:nvSpPr>
        <p:spPr>
          <a:xfrm>
            <a:off x="6306160" y="3749040"/>
            <a:ext cx="5382616" cy="502920"/>
          </a:xfrm>
          <a:prstGeom prst="rect">
            <a:avLst/>
          </a:prstGeom>
          <a:solidFill>
            <a:srgbClr val="F5F5F4"/>
          </a:solidFill>
          <a:ln/>
        </p:spPr>
      </p:sp>
      <p:sp>
        <p:nvSpPr>
          <p:cNvPr id="27" name="Text 25"/>
          <p:cNvSpPr/>
          <p:nvPr/>
        </p:nvSpPr>
        <p:spPr>
          <a:xfrm>
            <a:off x="6397600" y="3822192"/>
            <a:ext cx="10972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44403C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UNIT 4</a:t>
            </a:r>
            <a:endParaRPr lang="en-US" sz="1000" dirty="0"/>
          </a:p>
        </p:txBody>
      </p:sp>
      <p:sp>
        <p:nvSpPr>
          <p:cNvPr id="28" name="Text 26"/>
          <p:cNvSpPr/>
          <p:nvPr/>
        </p:nvSpPr>
        <p:spPr>
          <a:xfrm>
            <a:off x="7558888" y="3822192"/>
            <a:ext cx="3992728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日常業務での実践</a:t>
            </a:r>
            <a:endParaRPr lang="en-US" sz="1400" dirty="0"/>
          </a:p>
        </p:txBody>
      </p:sp>
      <p:sp>
        <p:nvSpPr>
          <p:cNvPr id="29" name="Text 27"/>
          <p:cNvSpPr/>
          <p:nvPr/>
        </p:nvSpPr>
        <p:spPr>
          <a:xfrm>
            <a:off x="6397600" y="4389120"/>
            <a:ext cx="5126584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日常業務での個人情報取扱い：基本の心構え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テレワーク環境での安全管理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ユニット4のまとめ</a:t>
            </a:r>
            <a:endParaRPr lang="en-US" sz="1200" dirty="0"/>
          </a:p>
        </p:txBody>
      </p:sp>
      <p:sp>
        <p:nvSpPr>
          <p:cNvPr id="30" name="Text 28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個人情報の取扱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37160"/>
          </a:xfrm>
          <a:prstGeom prst="rect">
            <a:avLst/>
          </a:prstGeom>
          <a:solidFill>
            <a:srgbClr val="44403C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28600"/>
            <a:ext cx="111858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個人情報の取扱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11185855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研修スタイル ／ 講師 ／ 相談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02920" y="1005840"/>
            <a:ext cx="11185855" cy="0"/>
          </a:xfrm>
          <a:prstGeom prst="line">
            <a:avLst/>
          </a:prstGeom>
          <a:noFill/>
          <a:ln w="12700">
            <a:solidFill>
              <a:srgbClr val="57534E"/>
            </a:solidFill>
            <a:prstDash val="solid"/>
          </a:ln>
        </p:spPr>
      </p:sp>
      <p:pic>
        <p:nvPicPr>
          <p:cNvPr id="6" name="Image 0" descr="/Users/apple/管理フォルダ/01_進行中プロジェクト/trainer-portfolio-system/02_templates/assets/images/v10/_pptx/course_privacy-001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002975" y="182880"/>
            <a:ext cx="685800" cy="685800"/>
          </a:xfrm>
          <a:prstGeom prst="rect">
            <a:avLst/>
          </a:prstGeom>
        </p:spPr>
      </p:pic>
      <p:sp>
        <p:nvSpPr>
          <p:cNvPr id="7" name="Shape 4"/>
          <p:cNvSpPr/>
          <p:nvPr/>
        </p:nvSpPr>
        <p:spPr>
          <a:xfrm>
            <a:off x="502920" y="1234440"/>
            <a:ext cx="6949440" cy="457200"/>
          </a:xfrm>
          <a:prstGeom prst="rect">
            <a:avLst/>
          </a:prstGeom>
          <a:solidFill>
            <a:srgbClr val="F5F5F4"/>
          </a:solidFill>
          <a:ln w="9525">
            <a:solidFill>
              <a:srgbClr val="44403C"/>
            </a:solidFill>
            <a:prstDash val="solid"/>
          </a:ln>
        </p:spPr>
      </p:sp>
      <p:sp>
        <p:nvSpPr>
          <p:cNvPr id="8" name="Text 5"/>
          <p:cNvSpPr/>
          <p:nvPr/>
        </p:nvSpPr>
        <p:spPr>
          <a:xfrm>
            <a:off x="731520" y="1234440"/>
            <a:ext cx="64922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44403C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講師として対応可能な範囲</a:t>
            </a:r>
            <a:endParaRPr lang="en-US" sz="1400" dirty="0"/>
          </a:p>
        </p:txBody>
      </p:sp>
      <p:sp>
        <p:nvSpPr>
          <p:cNvPr id="9" name="Shape 6"/>
          <p:cNvSpPr/>
          <p:nvPr/>
        </p:nvSpPr>
        <p:spPr>
          <a:xfrm>
            <a:off x="502920" y="1691640"/>
            <a:ext cx="6949440" cy="3383280"/>
          </a:xfrm>
          <a:prstGeom prst="rect">
            <a:avLst/>
          </a:prstGeom>
          <a:solidFill>
            <a:srgbClr val="F9FAFB"/>
          </a:solidFill>
          <a:ln w="9525">
            <a:solidFill>
              <a:srgbClr val="E5E7EB"/>
            </a:solidFill>
            <a:prstDash val="solid"/>
          </a:ln>
        </p:spPr>
      </p:sp>
      <p:sp>
        <p:nvSpPr>
          <p:cNvPr id="10" name="Text 7"/>
          <p:cNvSpPr/>
          <p:nvPr/>
        </p:nvSpPr>
        <p:spPr>
          <a:xfrm>
            <a:off x="731520" y="1828800"/>
            <a:ext cx="6492240" cy="30632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実施形式: オンライン / 対面 / ハイブリッド / LMS / eラーニング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最小実施: 45分〜（要点を絞った導入構成）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推奨実施: 4時間程度（1ユニット1時間目安／詳細カリキュラム・演習を含む構成）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（カスタマイズ相談例）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対象者・階層に応じた内容調整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研修時間（実施時間からの拡張・短縮）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実施形式（オンライン / 対面 / ハイブリッド）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業界別ユースケースの差し替え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社内ルール・既存制度への反映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演習データ・事例の差し替え</a:t>
            </a:r>
            <a:pPr indent="0" marL="0">
              <a:spcAft>
                <a:spcPts val="200"/>
              </a:spcAft>
              <a:buNone/>
            </a:pP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（実施前ヒアリングで調整する項目）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対象者の階層／前提知識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受講環境・配信ツール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演習データ・社内固有事例の差し替え</a:t>
            </a:r>
            <a:pPr indent="0" marL="0">
              <a:spcAft>
                <a:spcPts val="200"/>
              </a:spcAft>
              <a:buNone/>
            </a:pP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※ 本資料はカリキュラム設計例です。最小実施では要点を絞って扱い、詳細カリキュラム・演習を含む場合は、1ユニット1時間を目安に、対象者・目的・実施形式に応じて時間配分を調整します。</a:t>
            </a:r>
            <a:endParaRPr lang="en-US" sz="1200" dirty="0"/>
          </a:p>
        </p:txBody>
      </p:sp>
      <p:sp>
        <p:nvSpPr>
          <p:cNvPr id="11" name="Shape 8"/>
          <p:cNvSpPr/>
          <p:nvPr/>
        </p:nvSpPr>
        <p:spPr>
          <a:xfrm>
            <a:off x="7726680" y="1234440"/>
            <a:ext cx="3962095" cy="457200"/>
          </a:xfrm>
          <a:prstGeom prst="rect">
            <a:avLst/>
          </a:prstGeom>
          <a:solidFill>
            <a:srgbClr val="F5F5F4"/>
          </a:solidFill>
          <a:ln w="9525">
            <a:solidFill>
              <a:srgbClr val="44403C"/>
            </a:solidFill>
            <a:prstDash val="solid"/>
          </a:ln>
        </p:spPr>
      </p:sp>
      <p:sp>
        <p:nvSpPr>
          <p:cNvPr id="12" name="Text 9"/>
          <p:cNvSpPr/>
          <p:nvPr/>
        </p:nvSpPr>
        <p:spPr>
          <a:xfrm>
            <a:off x="7909560" y="1234440"/>
            <a:ext cx="3596335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44403C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講師プロフィール</a:t>
            </a:r>
            <a:endParaRPr lang="en-US" sz="1400" dirty="0"/>
          </a:p>
        </p:txBody>
      </p:sp>
      <p:sp>
        <p:nvSpPr>
          <p:cNvPr id="13" name="Shape 10"/>
          <p:cNvSpPr/>
          <p:nvPr/>
        </p:nvSpPr>
        <p:spPr>
          <a:xfrm>
            <a:off x="7726680" y="1691640"/>
            <a:ext cx="3962095" cy="3383280"/>
          </a:xfrm>
          <a:prstGeom prst="rect">
            <a:avLst/>
          </a:prstGeom>
          <a:solidFill>
            <a:srgbClr val="FFFFFF"/>
          </a:solidFill>
          <a:ln w="9525">
            <a:solidFill>
              <a:srgbClr val="E5E7EB"/>
            </a:solidFill>
            <a:prstDash val="solid"/>
          </a:ln>
        </p:spPr>
      </p:sp>
      <p:sp>
        <p:nvSpPr>
          <p:cNvPr id="14" name="Text 11"/>
          <p:cNvSpPr/>
          <p:nvPr/>
        </p:nvSpPr>
        <p:spPr>
          <a:xfrm>
            <a:off x="7909560" y="1828800"/>
            <a:ext cx="3596335" cy="30632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400"/>
              </a:spcAft>
              <a:buNone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氏名: 準備中</a:t>
            </a:r>
            <a:pPr indent="0" marL="0">
              <a:spcAft>
                <a:spcPts val="400"/>
              </a:spcAft>
              <a:buNone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経歴サマリ: 準備中</a:t>
            </a:r>
            <a:pPr indent="0" marL="0">
              <a:spcAft>
                <a:spcPts val="400"/>
              </a:spcAft>
              <a:buNone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強み: 準備中</a:t>
            </a:r>
            <a:pPr indent="0" marL="0">
              <a:spcAft>
                <a:spcPts val="400"/>
              </a:spcAft>
              <a:buNone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登壇可能講座: 52 件 / 13 カテゴリ</a:t>
            </a:r>
            <a:endParaRPr lang="en-US" sz="1200" dirty="0"/>
          </a:p>
        </p:txBody>
      </p:sp>
      <p:sp>
        <p:nvSpPr>
          <p:cNvPr id="15" name="Shape 12"/>
          <p:cNvSpPr/>
          <p:nvPr/>
        </p:nvSpPr>
        <p:spPr>
          <a:xfrm>
            <a:off x="502920" y="5349240"/>
            <a:ext cx="11185855" cy="868680"/>
          </a:xfrm>
          <a:prstGeom prst="roundRect">
            <a:avLst>
              <a:gd name="adj" fmla="val 6316"/>
            </a:avLst>
          </a:prstGeom>
          <a:solidFill>
            <a:srgbClr val="44403C"/>
          </a:solidFill>
          <a:ln/>
        </p:spPr>
      </p:sp>
      <p:sp>
        <p:nvSpPr>
          <p:cNvPr id="16" name="Text 13"/>
          <p:cNvSpPr/>
          <p:nvPr/>
        </p:nvSpPr>
        <p:spPr>
          <a:xfrm>
            <a:off x="777240" y="5458968"/>
            <a:ext cx="10637215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この講座をベースに、貴社向けカスタマイズをご相談いただけます。</a:t>
            </a:r>
            <a:endParaRPr lang="en-US" sz="1400" dirty="0"/>
          </a:p>
        </p:txBody>
      </p:sp>
      <p:sp>
        <p:nvSpPr>
          <p:cNvPr id="17" name="Text 14"/>
          <p:cNvSpPr/>
          <p:nvPr/>
        </p:nvSpPr>
        <p:spPr>
          <a:xfrm>
            <a:off x="777240" y="5806440"/>
            <a:ext cx="10637215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5F5F4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お問い合わせ／カスタマイズ相談はサイトのお問い合わせ欄からご連絡ください。</a:t>
            </a:r>
            <a:endParaRPr lang="en-US" sz="1000" dirty="0"/>
          </a:p>
        </p:txBody>
      </p:sp>
      <p:sp>
        <p:nvSpPr>
          <p:cNvPr id="18" name="Text 15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個人情報の取扱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</vt:vector>
  </TitlesOfParts>
  <Company>Trainer Portfolio System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個人情報の取扱 - 営業提案資料 試作版</dc:title>
  <dc:subject>PptxGenJS Presentation</dc:subject>
  <dc:creator>講師ポートフォリオ</dc:creator>
  <cp:lastModifiedBy>講師ポートフォリオ</cp:lastModifiedBy>
  <cp:revision>1</cp:revision>
  <dcterms:created xsi:type="dcterms:W3CDTF">2026-05-06T05:25:24Z</dcterms:created>
  <dcterms:modified xsi:type="dcterms:W3CDTF">2026-05-06T05:25:24Z</dcterms:modified>
</cp:coreProperties>
</file>