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ハラスメント防止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E11D4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法対応必須｜6類型理解・グレーゾーン判断・行動指針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harassme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法対応必須｜6類型理解・グレーゾーン判断・行動指針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パワハラの定義と6類型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指導とパワハラの境界線（グレーゾーン）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アンガーマネジメントの基礎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防止のための行動指針と職場の義務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パワハラの定義と6類型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パワハラとは：職場のいじめ・嫌がらせの法的定義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2020年法改正：パワハラ防止が企業の義務に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脳科学の「恐怖記憶」：ハラスメントは脳を傷つける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パワハラの3要件：すべて満たすとパワハラ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要件1：優越的な関係を背景とした言動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要件2：業務上必要かつ相当な範囲を超える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要件3：労働者の就業環境を害する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心理学の「パワーバランス」：力関係がハラスメントを生む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パワハラの6類型：厚生労働省の分類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類型1：身体的な攻撃（暴行・傷害）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「殴る・蹴る・物を投げる」は明確な犯罪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類型2：精神的な攻撃（脅迫・名誉毀損・侮辱）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「バカ」「無能」「給料泥棒」の暴言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類型3：人間関係からの切り離し（隔離・仲間外れ）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「一人だけ別室」「情報を共有しない」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類型4：過大な要求（遂行不可能な仕事の強制）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「1日で終わらない量」「できないことを要求」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類型5：過小な要求（能力に見合わない低レベル業務）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「営業職に草むしりだけ」「仕事を与えない」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類型6：個の侵害（私的なことへの過度な立ち入り）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「プライベートを詮索」「交際相手を聞く」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行動経済学の「損失回避」：被害者は声を上げにくい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パワハラの影響：心身の健康・退職・訴訟リスク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実践ワーク：6類型の具体例をそれぞれ考えてみよう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指導とパワハラの境界線（グレーゾーン）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「指導」と「パワハラ」の違い：線引きの難しさ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「厳しい指導」は許されるのか：業務上必要かどうか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脳科学の「主観と客観」：受け手の感じ方が重要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適正な指導の3要件：目的・方法・程度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目的：業務改善・育成のため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方法：相手を尊重した伝え方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程度：必要な範囲内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心理学の「建設的批判」：育てる叱り方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パワハラになる叱り方：人格否定・感情的・長時間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「お前はダメな人間だ」→人格否定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「何度言えばわかるんだ！」→感情的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「2時間の説教」→長時間拘束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パワハラにならない叱り方：行動指摘・冷静・簡潔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「この報告書の〇〇が不十分です」→行動指摘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「次はこうしてください」→改善策提示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行動経済学の「フレーミング」：言い方で印象が変わる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グレーゾーン事例1：大声での叱責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内容が適正でも大声はNG：周囲への影響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グレーゾーン事例2：厳しいノルマ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達成可能な範囲なら指導、不可能なら過大要求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グレーゾーン事例3：複数人の前での叱責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人前での叱責は「精神的攻撃」になりうる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脳科学の「公衆の面前効果」：恥をかかされると深く傷つく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判断基準：「自分がされたらどう思うか」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実践ワーク：グレーゾーン事例を判断してみよう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アンガーマネジメントの基礎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パワハラの多くは「怒り」が原因：感情のコントロール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アンガーマネジメント：怒りと上手に付き合う技術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脳科学の「扁桃体の暴走」：怒りは理性を奪う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怒りのメカニズム：一次感情→二次感情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一次感情：不安・悲しみ・困惑（本当の気持ち）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二次感情：怒り（表面に出る感情）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心理学の「怒りの氷山」：水面下に本音がある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なぜ怒ってしまうのか：「べき思考」が原因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「部下は〇〇すべき」「時間は守るべき」の固定観念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6秒ルール：怒りのピークは6秒間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カッとなったら6秒待つ：深呼吸・数を数える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脳科学の「前頭前野の活性化」：理性が感情を制御する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タイムアウト法：その場を離れる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「少し時間をください」で冷静になる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コーピングマントラ：魔法の言葉を唱える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「まあいいか」「仕方ない」「大丈夫」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行動経済学の「認知的再評価」：見方を変える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「わざとじゃない」「理由があるはず」と考える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怒りの記録：怒りログをつける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いつ・どこで・誰に・何に怒ったか分析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トリガーの特定：自分が怒りやすいパターンを知る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予防策：トリガーを避ける・心の準備をする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ストレス管理：疲れていると怒りやすい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実践ワーク：自分の怒りのトリガーを3つ書き出そう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防止のための行動指針と職場の義務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E11D4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パワハラ防止法：企業の義務と罰則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大企業2020年・中小企業2022年から義務化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脳科学の「規範意識」：ルールが行動を変える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企業が講じるべき10の措置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方針の明確化と周知・啓発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相談窓口の設置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迅速かつ適切な事後対応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プライバシー保護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不利益取扱いの禁止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心理学の「組織風土」：会社の姿勢が個人を変える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パワハラを許さない職場作り：トップメッセージ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経営者・管理職の明確な意思表示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就業規則への明記：パワハラは懲戒対象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研修の実施：全社員・管理職向け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「知らなかった」は通用しない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行動経済学の「社会規範」：周りがやらないと自分もやらない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個人の行動指針：加害者にならないために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感情的にならない（アンガーマネジメント）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人格否定をしない（行動を指摘）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相手の立場に立つ（共感）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プライベートに踏み込まない（境界線）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自分の言動を振り返る（内省）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脳科学の「メタ認知」：自分を客観視する力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被害を受けたら：記録・相談・証拠保全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一人で抱え込まない：相談窓口の活用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実践ワーク：職場のパワハラ防止体制を確認しよう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パワハラの定義と6類型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パワハラとは：職場のいじめ・嫌がらせの法的定義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「バカ」「無能」「給料泥棒」の暴言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パワハラの影響：心身の健康・退職・訴訟リスク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指導とパワハラの境界線（グレーゾーン）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「指導」と「パワハラ」の違い：線引きの難しさ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パワハラにならない叱り方：行動指摘・冷静・簡潔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判断基準：「自分がされたらどう思うか」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アンガーマネジメントの基礎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パワハラの多くは「怒り」が原因：感情のコントロール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タイムアウト法：その場を離れる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ストレス管理：疲れていると怒りやすい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FE4E6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防止のための行動指針と職場の義務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パワハラ防止法：企業の義務と罰則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研修の実施：全社員・管理職向け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一人で抱え込まない：相談窓口の活用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F123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E11D4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harassment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FE4E6"/>
          </a:solidFill>
          <a:ln w="9525">
            <a:solidFill>
              <a:srgbClr val="9F123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F123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F1239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E4E6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パワーハラスメント防止の基本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パワーハラスメント防止の基本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2026-05-06T05:25:01Z</dcterms:created>
  <dcterms:modified xsi:type="dcterms:W3CDTF">2026-05-06T05:25:01Z</dcterms:modified>
</cp:coreProperties>
</file>