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65760" cy="685800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7848295" y="320040"/>
            <a:ext cx="384048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i="1" dirty="0">
                <a:solidFill>
                  <a:srgbClr val="B45309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営業提案用カリキュラム資料（試作版）</a:t>
            </a:r>
            <a:endParaRPr lang="en-US" sz="1000" dirty="0"/>
          </a:p>
        </p:txBody>
      </p:sp>
      <p:sp>
        <p:nvSpPr>
          <p:cNvPr id="4" name="Shape 2"/>
          <p:cNvSpPr/>
          <p:nvPr/>
        </p:nvSpPr>
        <p:spPr>
          <a:xfrm>
            <a:off x="868680" y="1188720"/>
            <a:ext cx="2377440" cy="457200"/>
          </a:xfrm>
          <a:prstGeom prst="roundRect">
            <a:avLst>
              <a:gd name="adj" fmla="val 10000"/>
            </a:avLst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68680" y="1188720"/>
            <a:ext cx="23774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管理職強化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868680" y="1828800"/>
            <a:ext cx="10820095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チームマネジメントとリーダーシップ</a:t>
            </a:r>
            <a:endParaRPr lang="en-US" sz="3600" dirty="0"/>
          </a:p>
        </p:txBody>
      </p:sp>
      <p:sp>
        <p:nvSpPr>
          <p:cNvPr id="7" name="Shape 5"/>
          <p:cNvSpPr/>
          <p:nvPr/>
        </p:nvSpPr>
        <p:spPr>
          <a:xfrm>
            <a:off x="868680" y="3200400"/>
            <a:ext cx="1828800" cy="0"/>
          </a:xfrm>
          <a:prstGeom prst="line">
            <a:avLst/>
          </a:prstGeom>
          <a:noFill/>
          <a:ln w="38100">
            <a:solidFill>
              <a:srgbClr val="D97706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68680" y="3383280"/>
            <a:ext cx="1082009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リーダーシップスタイル｜チームビルディング・成果創出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868680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1005840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実施時間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1005840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最小: 45分〜</a:t>
            </a:r>
            <a:endParaRPr lang="en-US" sz="1200" dirty="0"/>
          </a:p>
          <a:p>
            <a:pPr algn="l" indent="0" marL="0">
              <a:spcAft>
                <a:spcPts val="100"/>
              </a:spcAft>
              <a:buNone/>
            </a:pPr>
            <a:r>
              <a:rPr lang="en-US" sz="1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推奨: 4時間程度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36338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673498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</a:t>
            </a:r>
            <a:endParaRPr lang="en-US" sz="1000" dirty="0"/>
          </a:p>
        </p:txBody>
      </p:sp>
      <p:sp>
        <p:nvSpPr>
          <p:cNvPr id="14" name="Text 12"/>
          <p:cNvSpPr/>
          <p:nvPr/>
        </p:nvSpPr>
        <p:spPr>
          <a:xfrm>
            <a:off x="4673498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 / 対面 / ハイブリッド / LMS / eラーニング</a:t>
            </a:r>
            <a:endParaRPr lang="en-US" sz="1400" dirty="0"/>
          </a:p>
        </p:txBody>
      </p:sp>
      <p:sp>
        <p:nvSpPr>
          <p:cNvPr id="15" name="Shape 13"/>
          <p:cNvSpPr/>
          <p:nvPr/>
        </p:nvSpPr>
        <p:spPr>
          <a:xfrm>
            <a:off x="8203997" y="4297680"/>
            <a:ext cx="3484778" cy="8686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8341157" y="4389120"/>
            <a:ext cx="3210458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8341157" y="4663440"/>
            <a:ext cx="3210458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管理職 / リーダー候補</a:t>
            </a:r>
            <a:endParaRPr lang="en-US" sz="1400" dirty="0"/>
          </a:p>
        </p:txBody>
      </p:sp>
      <p:sp>
        <p:nvSpPr>
          <p:cNvPr id="18" name="Text 16"/>
          <p:cNvSpPr/>
          <p:nvPr/>
        </p:nvSpPr>
        <p:spPr>
          <a:xfrm>
            <a:off x="868680" y="6126480"/>
            <a:ext cx="1082009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試作版です。掲載・カスタマイズに関するご相談はお気軽にどうぞ。</a:t>
            </a:r>
            <a:endParaRPr lang="en-US" sz="1000" dirty="0"/>
          </a:p>
        </p:txBody>
      </p:sp>
      <p:pic>
        <p:nvPicPr>
          <p:cNvPr id="19" name="Image 0" descr="/Users/apple/管理フォルダ/01_進行中プロジェクト/trainer-portfolio-system/02_templates/assets/images/v10/_pptx/course_manager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408615" y="777240"/>
            <a:ext cx="1280160" cy="1280160"/>
          </a:xfrm>
          <a:prstGeom prst="rect">
            <a:avLst/>
          </a:prstGeom>
        </p:spPr>
      </p:pic>
      <p:sp>
        <p:nvSpPr>
          <p:cNvPr id="20" name="Text 17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チームマネジメントとリーダーシップ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チームマネジメントとリーダーシップ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 ／ 対応可能形式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234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講座概要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02920" y="1600200"/>
            <a:ext cx="11185855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リーダーシップスタイル｜チームビルディング・成果創出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502920" y="2286000"/>
            <a:ext cx="3606698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685800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対応可能形式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02920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85800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対面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ハイブリッド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LMS / eラーニング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292498" y="2286000"/>
            <a:ext cx="3606698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475378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カスタマイズ可能項目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4292498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475378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対象者・階層に応じた内容調整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研修時間（実施時間からの拡張・短縮）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実施形式（オンライン / 対面 / ハイブリッド）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業界別ユースケースの差し替え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社内ルール・既存制度への反映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演習データ・事例の差し替え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8082077" y="2286000"/>
            <a:ext cx="3606698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264957" y="2286000"/>
            <a:ext cx="3240938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受講環境</a:t>
            </a:r>
            <a:endParaRPr lang="en-US" sz="1400" dirty="0"/>
          </a:p>
        </p:txBody>
      </p:sp>
      <p:sp>
        <p:nvSpPr>
          <p:cNvPr id="18" name="Shape 16"/>
          <p:cNvSpPr/>
          <p:nvPr/>
        </p:nvSpPr>
        <p:spPr>
          <a:xfrm>
            <a:off x="8082077" y="2743200"/>
            <a:ext cx="3606698" cy="29260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8264957" y="2880360"/>
            <a:ext cx="3240938" cy="2606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オンラインツール: Zoom / Google Workspace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PC（カメラ・マイクが利用できる環境を推奨）</a:t>
            </a:r>
            <a:endParaRPr lang="en-US" sz="1200" dirty="0"/>
          </a:p>
          <a:p>
            <a:pPr marL="342900" indent="-342900">
              <a:spcAft>
                <a:spcPts val="400"/>
              </a:spcAft>
              <a:buSzPct val="100000"/>
              <a:buChar char="•"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詳細な受講環境は実案件のヒアリング後に調整します。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502920" y="5806440"/>
            <a:ext cx="1118585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上記は講師として対応可能な共通条件です。講座個別の確定仕様ではなく、実案件ではヒアリング後に調整します。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チームマネジメントとリーダーシップ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チームマネジメントとリーダーシップ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カリキュラム概要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anager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140135" y="274320"/>
            <a:ext cx="548640" cy="54864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8016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Shape 5"/>
          <p:cNvSpPr/>
          <p:nvPr/>
        </p:nvSpPr>
        <p:spPr>
          <a:xfrm>
            <a:off x="502920" y="128016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9" name="Text 6"/>
          <p:cNvSpPr/>
          <p:nvPr/>
        </p:nvSpPr>
        <p:spPr>
          <a:xfrm>
            <a:off x="777240" y="138988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200" dirty="0"/>
          </a:p>
        </p:txBody>
      </p:sp>
      <p:sp>
        <p:nvSpPr>
          <p:cNvPr id="10" name="Text 7"/>
          <p:cNvSpPr/>
          <p:nvPr/>
        </p:nvSpPr>
        <p:spPr>
          <a:xfrm>
            <a:off x="777240" y="169164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現代のリーダーシップスタイル</a:t>
            </a:r>
            <a:endParaRPr lang="en-US" sz="1400" dirty="0"/>
          </a:p>
        </p:txBody>
      </p:sp>
      <p:sp>
        <p:nvSpPr>
          <p:cNvPr id="11" name="Text 8"/>
          <p:cNvSpPr/>
          <p:nvPr/>
        </p:nvSpPr>
        <p:spPr>
          <a:xfrm>
            <a:off x="777240" y="205740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02920" y="251460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502920" y="251460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14" name="Text 11"/>
          <p:cNvSpPr/>
          <p:nvPr/>
        </p:nvSpPr>
        <p:spPr>
          <a:xfrm>
            <a:off x="777240" y="262432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200" dirty="0"/>
          </a:p>
        </p:txBody>
      </p:sp>
      <p:sp>
        <p:nvSpPr>
          <p:cNvPr id="15" name="Text 12"/>
          <p:cNvSpPr/>
          <p:nvPr/>
        </p:nvSpPr>
        <p:spPr>
          <a:xfrm>
            <a:off x="777240" y="292608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心理的安全性の高いチーム作り</a:t>
            </a:r>
            <a:endParaRPr lang="en-US" sz="1400" dirty="0"/>
          </a:p>
        </p:txBody>
      </p:sp>
      <p:sp>
        <p:nvSpPr>
          <p:cNvPr id="16" name="Text 13"/>
          <p:cNvSpPr/>
          <p:nvPr/>
        </p:nvSpPr>
        <p:spPr>
          <a:xfrm>
            <a:off x="777240" y="329184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02920" y="374904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8" name="Shape 15"/>
          <p:cNvSpPr/>
          <p:nvPr/>
        </p:nvSpPr>
        <p:spPr>
          <a:xfrm>
            <a:off x="502920" y="374904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19" name="Text 16"/>
          <p:cNvSpPr/>
          <p:nvPr/>
        </p:nvSpPr>
        <p:spPr>
          <a:xfrm>
            <a:off x="777240" y="385876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200" dirty="0"/>
          </a:p>
        </p:txBody>
      </p:sp>
      <p:sp>
        <p:nvSpPr>
          <p:cNvPr id="20" name="Text 17"/>
          <p:cNvSpPr/>
          <p:nvPr/>
        </p:nvSpPr>
        <p:spPr>
          <a:xfrm>
            <a:off x="777240" y="416052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プレイングマネージャーのタスク管理</a:t>
            </a:r>
            <a:endParaRPr lang="en-US" sz="1400" dirty="0"/>
          </a:p>
        </p:txBody>
      </p:sp>
      <p:sp>
        <p:nvSpPr>
          <p:cNvPr id="21" name="Text 18"/>
          <p:cNvSpPr/>
          <p:nvPr/>
        </p:nvSpPr>
        <p:spPr>
          <a:xfrm>
            <a:off x="777240" y="452628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02920" y="4983480"/>
            <a:ext cx="11185855" cy="1097280"/>
          </a:xfrm>
          <a:prstGeom prst="rect">
            <a:avLst/>
          </a:prstGeom>
          <a:solidFill>
            <a:srgbClr val="F9FAFB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23" name="Shape 20"/>
          <p:cNvSpPr/>
          <p:nvPr/>
        </p:nvSpPr>
        <p:spPr>
          <a:xfrm>
            <a:off x="502920" y="4983480"/>
            <a:ext cx="137160" cy="1097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24" name="Text 21"/>
          <p:cNvSpPr/>
          <p:nvPr/>
        </p:nvSpPr>
        <p:spPr>
          <a:xfrm>
            <a:off x="777240" y="5093208"/>
            <a:ext cx="1371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200" dirty="0"/>
          </a:p>
        </p:txBody>
      </p:sp>
      <p:sp>
        <p:nvSpPr>
          <p:cNvPr id="25" name="Text 22"/>
          <p:cNvSpPr/>
          <p:nvPr/>
        </p:nvSpPr>
        <p:spPr>
          <a:xfrm>
            <a:off x="777240" y="5394960"/>
            <a:ext cx="107286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成果を出すチームの会議運営（ファシリテーション）</a:t>
            </a:r>
            <a:endParaRPr lang="en-US" sz="1400" dirty="0"/>
          </a:p>
        </p:txBody>
      </p:sp>
      <p:sp>
        <p:nvSpPr>
          <p:cNvPr id="26" name="Text 23"/>
          <p:cNvSpPr/>
          <p:nvPr/>
        </p:nvSpPr>
        <p:spPr>
          <a:xfrm>
            <a:off x="777240" y="5760720"/>
            <a:ext cx="107286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詳細カリキュラム: 後続ページに掲載</a:t>
            </a:r>
            <a:endParaRPr lang="en-US" sz="1000" dirty="0"/>
          </a:p>
        </p:txBody>
      </p:sp>
      <p:sp>
        <p:nvSpPr>
          <p:cNvPr id="27" name="Text 24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本ページは各ユニットの見出しのみを掲載しています。ユニットごとの全項目は後続の「詳細カリキュラム Unit X」ページに掲載しています。実施時間・対象者・演習内容は実案件のヒアリング後に調整します。</a:t>
            </a:r>
            <a:endParaRPr lang="en-US" sz="1000" dirty="0"/>
          </a:p>
        </p:txBody>
      </p:sp>
      <p:sp>
        <p:nvSpPr>
          <p:cNvPr id="28" name="Text 2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チームマネジメントとリーダーシップ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チームマネジメントとリーダーシップ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1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現代のリーダーシップスタイル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リーダーシップとは：人を動かし目標を達成する力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「生まれつき」ではなく「学んで身につける」スキル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脳科学の「リーダー脳」：誰でも育てられる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時代で変わるリーダーシップ：昭和→平成→令和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昭和型：トップダウン・権威・従順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平成型：目標共有・成果主義・競争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令和型：対話・心理的安全性・多様性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心理学の「時代精神」：社会が求めるリーダー像の変化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6つのリーダーシップスタイル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ビジョン型：方向性を示す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「こうなりたい」の未来を描く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コーチ型：育成に重きを置く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「どう成長したい？」の対話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関係重視型：調和を大切にする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「チームの絆」を育む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民主型：みんなで決める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「あなたはどう思う？」の参加促進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ペースセッター型：自ら率先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「俺についてこい」のカリスマ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6. 強制型：指示命令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「やれ」の緊急時対応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行動経済学の「状況適応」：場面で使い分ける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サーバントリーダーシップ：支えるリーダー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「部下のために」奉仕するスタイル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脳科学の「共感力」：現代に最も求められる力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自分のリーダーシップスタイル診断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実践ワーク：自分の得意なスタイルを知ろう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チームマネジメントとリーダーシップ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チームマネジメントとリーダーシップ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2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心理的安全性の高いチーム作り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心理的安全性とは：安心して発言・挑戦できる環境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Googleの研究：効果的なチームの共通点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スキルより「関係性」が成果を決める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脳科学の「安全基地理論」：安心があると挑戦できる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心理的安全性が低いチームの特徴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発言しない・質問しない・失敗を隠す・離職率高い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心理的安全性が高いチームの特徴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活発な議論・失敗から学ぶ・助け合う・定着率高い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心理学の「集団効力感」：「このチームならできる」の信念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心理的安全性を作る5つの行動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1. 弱さを見せる：リーダーが先に開示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「実は私もわからない」の勇気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2. 失敗を歓迎する：「よく言ってくれた」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失敗報告に感謝する文化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3. 質問を奨励する：「良い質問だね」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質問=無知ではなく=好奇心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4. 異論を尊重する：「違う意見ある？」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全員賛成は危険信号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5. 感謝を伝える：「ありがとう」を毎日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小さな貢献を認める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行動経済学の「互酬性」：与えれば返ってくる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NGな行動：否定・無視・馬鹿にする・怒鳴る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一度失った信頼を取り戻すのは10倍大変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脳科学の「扁桃体のハイジャック」：恐怖は学習を止める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心理的安全性チェックリスト：7つの質問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実践ワーク：チームの心理的安全性を診断しよう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チームマネジメントとリーダーシップ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チームマネジメントとリーダーシップ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3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プレイングマネージャーのタスク管理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プレイングマネージャーとは：自分も働き、部下も管理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現代の管理職の9割：二足のわらじの苦悩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脳科学の「認知負荷」：2つの役割が脳を疲弊させる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プレイングマネージャーの3つの課題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課題1：時間が足りない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課題2：優先順位がつけられない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課題3：部下育成が後回しになる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心理学の「役割葛藤」：どちらを優先すべきか迷う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タスクの4分類：プレイヤー業務 vs マネジャー業務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プレイヤー業務：自分でやる仕事（営業・資料作成）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マネジャー業務：管理する仕事（1on1・評価・育成）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「削る」「任せる」「効率化」の3戦略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戦略1：削る（やらないことを決める）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本当に必要な業務か？習慣でやっていないか？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戦略2：任せる（権限委譲・育成）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「自分でやった方が早い」の罠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行動経済学の「現在バイアス」：今楽な方を選ぶ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戦略3：効率化（仕組み化・テンプレート）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マネジャー時間の確保：週10時間は死守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カレンダーブロック：予定として入れる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脳科学の「タイムボックス」：時間を区切ると集中できる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朝の2時間：思考業務に使う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午後：ミーティング・対話の時間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プレイヤー業務の見直し：本当に自分がやるべきか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実践ワーク：今週の業務を4分類して整理しよう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チームマネジメントとリーダーシップ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チームマネジメントとリーダーシップ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詳細カリキュラム Unit 4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02920" y="1143000"/>
            <a:ext cx="11185855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成果を出すチームの会議運営（ファシリテーション）</a:t>
            </a:r>
            <a:endParaRPr lang="en-US" sz="1400" dirty="0"/>
          </a:p>
        </p:txBody>
      </p:sp>
      <p:sp>
        <p:nvSpPr>
          <p:cNvPr id="7" name="Shape 5"/>
          <p:cNvSpPr/>
          <p:nvPr/>
        </p:nvSpPr>
        <p:spPr>
          <a:xfrm>
            <a:off x="502920" y="1627632"/>
            <a:ext cx="11185855" cy="18288"/>
          </a:xfrm>
          <a:prstGeom prst="rect">
            <a:avLst/>
          </a:prstGeom>
          <a:solidFill>
            <a:srgbClr val="D97706"/>
          </a:solidFill>
          <a:ln/>
        </p:spPr>
      </p:sp>
      <p:sp>
        <p:nvSpPr>
          <p:cNvPr id="8" name="Text 6"/>
          <p:cNvSpPr/>
          <p:nvPr/>
        </p:nvSpPr>
        <p:spPr>
          <a:xfrm>
            <a:off x="502920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会議の問題：長い・結論が出ない・一部の人だけ話す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「会議のための会議」になっていないか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脳科学の「注意の持続時間」：集中できるのは90分が限界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ファシリテーションとは：会議を促進する技術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良い会議の3条件：目的明確・全員参加・結論明確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会議の5W1H：何のために・誰が・何を・いつ・どこで・どうやって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会議前の準備：アジェンダ・資料・ゴール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アジェンダの書き方：時間配分・担当・目的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心理学の「準備効果」：準備が8割を決める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会議の進行：オープニング→議論→クロージング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オープニング：目的・ゴール・時間の確認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グラウンドルール：発言ルール・時間厳守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233008" y="1828800"/>
            <a:ext cx="5455768" cy="42519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全員参加を促す技術：発言を引き出す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「〇〇さん、どう思いますか？」の指名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ラウンドロビン：全員に順番に話してもらう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行動経済学の「同調圧力」：声の大きい人に流されない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議論の可視化：ホワイトボード・付箋・図解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発散と収束：アイデア出し→絞り込み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脳科学の「視覚優位性」：見えると理解しやすい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時間管理：タイムキーパーを置く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クロージング：決定事項・担当・期限の確認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議事録：Who・What・Whenを明記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会議の振り返り：KPT（Keep・Problem・Try）</a:t>
            </a:r>
            <a:endParaRPr lang="en-US" sz="1200" dirty="0"/>
          </a:p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実践ワーク：次の会議のアジェンダを作成しよう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502920" y="6172200"/>
            <a:ext cx="1118585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Excel「計画書ver2」G列のスライドタイトルをもとに掲載しています。実施時間・対象者・演習内容は、ヒアリング後に調整します。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チームマネジメントとリーダーシップ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チームマネジメントとリーダーシップ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ユニット一覧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02920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502920" y="12344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8" name="Shape 6"/>
          <p:cNvSpPr/>
          <p:nvPr/>
        </p:nvSpPr>
        <p:spPr>
          <a:xfrm>
            <a:off x="576072" y="12344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9" name="Text 7"/>
          <p:cNvSpPr/>
          <p:nvPr/>
        </p:nvSpPr>
        <p:spPr>
          <a:xfrm>
            <a:off x="667512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1</a:t>
            </a:r>
            <a:endParaRPr lang="en-US" sz="1000" dirty="0"/>
          </a:p>
        </p:txBody>
      </p:sp>
      <p:sp>
        <p:nvSpPr>
          <p:cNvPr id="10" name="Text 8"/>
          <p:cNvSpPr/>
          <p:nvPr/>
        </p:nvSpPr>
        <p:spPr>
          <a:xfrm>
            <a:off x="1828800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現代のリーダーシップスタイル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667512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リーダーシップとは：人を動かし目標を達成する力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3. 関係重視型：調和を大切にする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自分のリーダーシップスタイル診断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6233008" y="12344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6233008" y="12344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14" name="Shape 12"/>
          <p:cNvSpPr/>
          <p:nvPr/>
        </p:nvSpPr>
        <p:spPr>
          <a:xfrm>
            <a:off x="6306160" y="12344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15" name="Text 13"/>
          <p:cNvSpPr/>
          <p:nvPr/>
        </p:nvSpPr>
        <p:spPr>
          <a:xfrm>
            <a:off x="6397600" y="13075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2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558888" y="13075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心理的安全性の高いチーム作り</a:t>
            </a:r>
            <a:endParaRPr lang="en-US" sz="1400" dirty="0"/>
          </a:p>
        </p:txBody>
      </p:sp>
      <p:sp>
        <p:nvSpPr>
          <p:cNvPr id="17" name="Text 15"/>
          <p:cNvSpPr/>
          <p:nvPr/>
        </p:nvSpPr>
        <p:spPr>
          <a:xfrm>
            <a:off x="6397600" y="18745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心理的安全性とは：安心して発言・挑戦できる環境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失敗報告に感謝する文化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心理的安全性チェックリスト：7つの質問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502920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502920" y="37490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20" name="Shape 18"/>
          <p:cNvSpPr/>
          <p:nvPr/>
        </p:nvSpPr>
        <p:spPr>
          <a:xfrm>
            <a:off x="576072" y="37490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1" name="Text 19"/>
          <p:cNvSpPr/>
          <p:nvPr/>
        </p:nvSpPr>
        <p:spPr>
          <a:xfrm>
            <a:off x="667512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3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1828800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プレイングマネージャーのタスク管理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667512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プレイングマネージャーとは：自分も働き、部下も管理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戦略1：削る（やらないことを決める）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プレイヤー業務の見直し：本当に自分がやるべきか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6233008" y="3749040"/>
            <a:ext cx="5455768" cy="2240280"/>
          </a:xfrm>
          <a:prstGeom prst="rect">
            <a:avLst/>
          </a:prstGeom>
          <a:solidFill>
            <a:srgbClr val="FFFFFF"/>
          </a:solidFill>
          <a:ln w="12700">
            <a:solidFill>
              <a:srgbClr val="E5E7EB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6233008" y="3749040"/>
            <a:ext cx="73152" cy="224028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26" name="Shape 24"/>
          <p:cNvSpPr/>
          <p:nvPr/>
        </p:nvSpPr>
        <p:spPr>
          <a:xfrm>
            <a:off x="6306160" y="3749040"/>
            <a:ext cx="5382616" cy="502920"/>
          </a:xfrm>
          <a:prstGeom prst="rect">
            <a:avLst/>
          </a:prstGeom>
          <a:solidFill>
            <a:srgbClr val="FEF3C7"/>
          </a:solidFill>
          <a:ln/>
        </p:spPr>
      </p:sp>
      <p:sp>
        <p:nvSpPr>
          <p:cNvPr id="27" name="Text 25"/>
          <p:cNvSpPr/>
          <p:nvPr/>
        </p:nvSpPr>
        <p:spPr>
          <a:xfrm>
            <a:off x="6397600" y="3822192"/>
            <a:ext cx="10972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UNIT 4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7558888" y="3822192"/>
            <a:ext cx="3992728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成果を出すチームの会議運営（ファシリテーション）</a:t>
            </a:r>
            <a:endParaRPr lang="en-US" sz="1400" dirty="0"/>
          </a:p>
        </p:txBody>
      </p:sp>
      <p:sp>
        <p:nvSpPr>
          <p:cNvPr id="29" name="Text 27"/>
          <p:cNvSpPr/>
          <p:nvPr/>
        </p:nvSpPr>
        <p:spPr>
          <a:xfrm>
            <a:off x="6397600" y="4389120"/>
            <a:ext cx="5126584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会議の問題：長い・結論が出ない・一部の人だけ話す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全員参加を促す技術：発言を引き出す</a:t>
            </a:r>
            <a:endParaRPr lang="en-US" sz="1200" dirty="0"/>
          </a:p>
          <a:p>
            <a:pPr marL="342900" indent="-342900">
              <a:spcAft>
                <a:spcPts val="300"/>
              </a:spcAft>
              <a:buSzPct val="100000"/>
              <a:buChar char="•"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会議の振り返り：KPT（Keep・Problem・Try）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チームマネジメントとリーダーシップ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137160"/>
          </a:xfrm>
          <a:prstGeom prst="rect">
            <a:avLst/>
          </a:prstGeom>
          <a:solidFill>
            <a:srgbClr val="92400E"/>
          </a:solidFill>
          <a:ln/>
        </p:spPr>
      </p:sp>
      <p:sp>
        <p:nvSpPr>
          <p:cNvPr id="3" name="Text 1"/>
          <p:cNvSpPr/>
          <p:nvPr/>
        </p:nvSpPr>
        <p:spPr>
          <a:xfrm>
            <a:off x="502920" y="228600"/>
            <a:ext cx="11185855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チームマネジメントとリーダーシップ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02920" y="502920"/>
            <a:ext cx="11185855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研修スタイル ／ 講師 ／ 相談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02920" y="1005840"/>
            <a:ext cx="11185855" cy="0"/>
          </a:xfrm>
          <a:prstGeom prst="line">
            <a:avLst/>
          </a:prstGeom>
          <a:noFill/>
          <a:ln w="12700">
            <a:solidFill>
              <a:srgbClr val="D97706"/>
            </a:solidFill>
            <a:prstDash val="solid"/>
          </a:ln>
        </p:spPr>
      </p:sp>
      <p:pic>
        <p:nvPicPr>
          <p:cNvPr id="6" name="Image 0" descr="/Users/apple/管理フォルダ/01_進行中プロジェクト/trainer-portfolio-system/02_templates/assets/images/v10/_pptx/course_manager-004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002975" y="182880"/>
            <a:ext cx="685800" cy="6858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502920" y="1234440"/>
            <a:ext cx="6949440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731520" y="1234440"/>
            <a:ext cx="64922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講師として対応可能な範囲</a:t>
            </a:r>
            <a:endParaRPr lang="en-US" sz="1400" dirty="0"/>
          </a:p>
        </p:txBody>
      </p:sp>
      <p:sp>
        <p:nvSpPr>
          <p:cNvPr id="9" name="Shape 6"/>
          <p:cNvSpPr/>
          <p:nvPr/>
        </p:nvSpPr>
        <p:spPr>
          <a:xfrm>
            <a:off x="502920" y="1691640"/>
            <a:ext cx="6949440" cy="3383280"/>
          </a:xfrm>
          <a:prstGeom prst="rect">
            <a:avLst/>
          </a:prstGeom>
          <a:solidFill>
            <a:srgbClr val="F9FAFB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0" name="Text 7"/>
          <p:cNvSpPr/>
          <p:nvPr/>
        </p:nvSpPr>
        <p:spPr>
          <a:xfrm>
            <a:off x="731520" y="1828800"/>
            <a:ext cx="6492240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実施形式: オンライン / 対面 / ハイブリッド / LMS / eラーニング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最小実施: 45分〜（要点を絞った導入構成）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推奨実施: 4時間程度（1ユニット1時間目安／詳細カリキュラム・演習を含む構成）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（カスタマイズ相談例）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対象者・階層に応じた内容調整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研修時間（実施時間からの拡張・短縮）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実施形式（オンライン / 対面 / ハイブリッド）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業界別ユースケースの差し替え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社内ルール・既存制度への反映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（実施前ヒアリングで調整する項目）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対象者の階層／前提知識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受講環境・配信ツール</a:t>
            </a: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・ 演習データ・社内固有事例の差し替え</a:t>
            </a:r>
            <a:pPr indent="0" marL="0">
              <a:spcAft>
                <a:spcPts val="200"/>
              </a:spcAft>
              <a:buNone/>
            </a:pPr>
            <a:pPr indent="0" marL="0">
              <a:spcAft>
                <a:spcPts val="200"/>
              </a:spcAft>
              <a:buNone/>
            </a:pPr>
            <a:r>
              <a:rPr lang="en-US" sz="1200" dirty="0">
                <a:solidFill>
                  <a:srgbClr val="1F293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※ 本資料はカリキュラム設計例です。最小実施では要点を絞って扱い、詳細カリキュラム・演習を含む場合は、1ユニット1時間を目安に、対象者・目的・実施形式に応じて時間配分を調整します。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7726680" y="1234440"/>
            <a:ext cx="3962095" cy="457200"/>
          </a:xfrm>
          <a:prstGeom prst="rect">
            <a:avLst/>
          </a:prstGeom>
          <a:solidFill>
            <a:srgbClr val="FEF3C7"/>
          </a:solidFill>
          <a:ln w="9525">
            <a:solidFill>
              <a:srgbClr val="92400E"/>
            </a:solidFill>
            <a:prstDash val="solid"/>
          </a:ln>
        </p:spPr>
      </p:sp>
      <p:sp>
        <p:nvSpPr>
          <p:cNvPr id="12" name="Text 9"/>
          <p:cNvSpPr/>
          <p:nvPr/>
        </p:nvSpPr>
        <p:spPr>
          <a:xfrm>
            <a:off x="7909560" y="1234440"/>
            <a:ext cx="3596335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92400E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講師プロフィール</a:t>
            </a:r>
            <a:endParaRPr lang="en-US" sz="1400" dirty="0"/>
          </a:p>
        </p:txBody>
      </p:sp>
      <p:sp>
        <p:nvSpPr>
          <p:cNvPr id="13" name="Shape 10"/>
          <p:cNvSpPr/>
          <p:nvPr/>
        </p:nvSpPr>
        <p:spPr>
          <a:xfrm>
            <a:off x="7726680" y="1691640"/>
            <a:ext cx="3962095" cy="3383280"/>
          </a:xfrm>
          <a:prstGeom prst="rect">
            <a:avLst/>
          </a:prstGeom>
          <a:solidFill>
            <a:srgbClr val="FFFFFF"/>
          </a:solidFill>
          <a:ln w="9525">
            <a:solidFill>
              <a:srgbClr val="E5E7EB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7909560" y="1828800"/>
            <a:ext cx="3596335" cy="30632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氏名: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経歴サマリ: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強み: 準備中</a:t>
            </a:r>
            <a:pPr indent="0" marL="0">
              <a:spcAft>
                <a:spcPts val="400"/>
              </a:spcAft>
              <a:buNone/>
            </a:pPr>
            <a:r>
              <a:rPr lang="en-US" sz="1200" dirty="0">
                <a:solidFill>
                  <a:srgbClr val="4B5563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登壇可能講座: 52 件 / 13 カテゴリ</a:t>
            </a:r>
            <a:endParaRPr lang="en-US" sz="1200" dirty="0"/>
          </a:p>
        </p:txBody>
      </p:sp>
      <p:sp>
        <p:nvSpPr>
          <p:cNvPr id="15" name="Shape 12"/>
          <p:cNvSpPr/>
          <p:nvPr/>
        </p:nvSpPr>
        <p:spPr>
          <a:xfrm>
            <a:off x="502920" y="5349240"/>
            <a:ext cx="11185855" cy="868680"/>
          </a:xfrm>
          <a:prstGeom prst="roundRect">
            <a:avLst>
              <a:gd name="adj" fmla="val 6316"/>
            </a:avLst>
          </a:prstGeom>
          <a:solidFill>
            <a:srgbClr val="92400E"/>
          </a:solidFill>
          <a:ln/>
        </p:spPr>
      </p:sp>
      <p:sp>
        <p:nvSpPr>
          <p:cNvPr id="16" name="Text 13"/>
          <p:cNvSpPr/>
          <p:nvPr/>
        </p:nvSpPr>
        <p:spPr>
          <a:xfrm>
            <a:off x="777240" y="5458968"/>
            <a:ext cx="10637215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この講座をベースに、貴社向けカスタマイズをご相談いただけます。</a:t>
            </a:r>
            <a:endParaRPr lang="en-US" sz="1400" dirty="0"/>
          </a:p>
        </p:txBody>
      </p:sp>
      <p:sp>
        <p:nvSpPr>
          <p:cNvPr id="17" name="Text 14"/>
          <p:cNvSpPr/>
          <p:nvPr/>
        </p:nvSpPr>
        <p:spPr>
          <a:xfrm>
            <a:off x="777240" y="5806440"/>
            <a:ext cx="10637215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EF3C7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お問い合わせ／カスタマイズ相談はサイトのお問い合わせ欄からご連絡ください。</a:t>
            </a:r>
            <a:endParaRPr lang="en-US" sz="1000" dirty="0"/>
          </a:p>
        </p:txBody>
      </p:sp>
      <p:sp>
        <p:nvSpPr>
          <p:cNvPr id="18" name="Text 15"/>
          <p:cNvSpPr/>
          <p:nvPr/>
        </p:nvSpPr>
        <p:spPr>
          <a:xfrm>
            <a:off x="502920" y="6583680"/>
            <a:ext cx="11185855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1000" dirty="0">
                <a:solidFill>
                  <a:srgbClr val="9CA3AF"/>
                </a:solidFill>
                <a:latin typeface="Yu Gothic, Hiragino Sans" pitchFamily="34" charset="0"/>
                <a:ea typeface="Yu Gothic, Hiragino Sans" pitchFamily="34" charset="-122"/>
                <a:cs typeface="Yu Gothic, Hiragino Sans" pitchFamily="34" charset="-120"/>
              </a:rPr>
              <a:t>チームマネジメントとリーダーシップ　／　講師ポートフォリオ　／　試作版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Trainer Portfolio System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チームマネジメントとリーダーシップ - 営業提案資料 試作版</dc:title>
  <dc:subject>PptxGenJS Presentation</dc:subject>
  <dc:creator>講師ポートフォリオ</dc:creator>
  <cp:lastModifiedBy>講師ポートフォリオ</cp:lastModifiedBy>
  <cp:revision>1</cp:revision>
  <dcterms:created xsi:type="dcterms:W3CDTF">2026-05-06T05:24:57Z</dcterms:created>
  <dcterms:modified xsi:type="dcterms:W3CDTF">2026-05-06T05:24:57Z</dcterms:modified>
</cp:coreProperties>
</file>