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F3F4F6"/>
          </a:solidFill>
          <a:ln w="9525">
            <a:solidFill>
              <a:srgbClr val="37415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ワークスキル実践講座Ⅲ（自律編）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4B5563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主体性・学び続ける姿勢・ポータブルスキル・周囲への良い影響・自律的な成長を扱い、中堅社員として自律的に働くポイントを整理します。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90分〜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8時間程度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中堅社員候補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workskill-003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ワークスキル実践講座Ⅲ（自律編）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ワークスキル実践講座Ⅲ（自律編）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6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B556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人脈と信頼ネットワークの築き方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4B5563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人脈は「運」ではなく「戦略」：社会関係資本の重要性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弱い紐帯の強さ（グラノヴェッター）：薄いつながりが新しい機会を運ぶ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構造的空隙（バート）：異なる世界をつなぐ人が最も価値を生む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ダンバー数：人間が維持できる関係は150人まで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互恵性の原理：「ギブ&amp;テイク」ではなく「ギブ&amp;ギブ」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信頼ネットワークの3層構造：深い関係・普通の関係・弱い関係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メンター・メンティー関係：学びと成長を加速する師弟関係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360度の人脈：上司・同僚・後輩・他部署・社外に広げる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人脈づくりの第一歩：まず「与える人」になる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社内ネットワーキング：ランチ・雑談・社内イベントを活用する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社外ネットワーキング：勉強会・SNS・オンラインコミュニティ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名刺交換から関係構築へ：フォローアップが8割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SNSでの信頼構築：発信内容が「あなた」を作る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人脈を「資産」に変える：困ったときに頼れる関係を作る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利害を超えた関係：仕事抜きでつながる価値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多様な人脈が視野を広げる：同質性の罠を避ける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ネットワークの手入れ：定期的な連絡で関係を維持する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紹介の力：信頼は人から人へ伝播する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人脈が広い人と狭い人：キャリアの選択肢の差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デジタル時代の人脈術：オンラインとオフラインの融合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実践ワーク：自分の人脈マップ作成と拡張プラン設計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ワークスキル実践講座Ⅲ（自律編）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ワークスキル実践講座Ⅲ（自律編）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7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B556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やり切る力と挑戦を続ける強さ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4B5563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途中で諦めた経験と最後までやり切った経験：その後を分けたものは何か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GRIT研究が証明する「才能よりもやり抜く力」が成果を左右する理由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目標達成の科学：実行意図とif-thenプランニングが完遂率を3倍にする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成長マインドセット研究が示す「困難を成長の機会に変える」脳の仕組み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自己効力感の4つの源泉：「自分はやれる」という確信はどこから生まれるのか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やり切る人が最初にやっている「ゴールの解像度」を上げる3つの技術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大きな目標を「やり切れるサイズ」に分解するタスクブレイクダウンの5段階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進捗の可視化が意志力を補う：スモールウィン記録法の実践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80%の壁を越える：作業が停滞したときの再起動テクニック5選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「完璧を目指して止まる」から「まず完了させて改善する」への行動転換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挑戦を続ける人のリスクの取り方：無謀と挑戦を分ける判断基準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失敗を次の挑戦に変換する「振り返りの3つの問い」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周囲の力を借りてやり切る：助けを求める技術は弱さではなく戦略である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モチベーションに頼らない仕組み化：習慣と環境設計でやり抜く方法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長期プロジェクトで集中力を持続させる「中間マイルストーン」の置き方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「もう無理だ」と感じたときの5つのセルフコーチング質問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「困難でもやり切る人」と「いつも途中で手を離してしまう人」の7つの行動差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挑戦できる環境を自らつくる：エドモンドソンの心理的安全性研究に学ぶ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やり抜いた先にしかない成長がある：最後の1%が景色を変える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やり切る力と挑戦を続ける強さセルフチェックリスト：10項目で現在地を確認する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実践ワーク：現在取り組んでいる仕事で「やり切り宣言シート」を作成し完遂計画を立てよう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ワークスキル実践講座Ⅲ（自律編）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ワークスキル実践講座Ⅲ（自律編）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8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B556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成長を加速させる習慣と未来への一歩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4B5563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すべての成長は「習慣」から始まる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習慣化の科学：意志力に頼らず行動を変える仕組み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「やる気が出たらやる」ではなく「やるからやる気が出る」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小さく始める：ハードルを極限まで下げる習慣設計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トリガー→行動→報酬：習慣のループを設計する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読書習慣：月1冊でも年12冊、3年で36冊の知識が積み上がる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学びのインプットとアウトプット：7対3の黄金比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振り返り習慣：1日5分の「今日の学び」が未来を変える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健康習慣：体が資本、心身の健康がキャリアを支える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人間関係の習慣：感謝と笑顔が職場の空気を変える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お金の習慣：将来の安心をつくる基本的なマネーリテラシー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時間の習慣：「時間がない」を「時間を作る」に変える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行動経済学の「損失回避」：やらなかった後悔は最も大きい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講座1〜3の全体振り返り：基礎→実践→自律の成長の道筋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自分の成長を言語化する：「できるようになったこと」の総棚卸し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これからの自分に必要なこと：課題と伸びしろの明確化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「どこに行っても必要とされる人材」になるための3つの条件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未来の自分へのメッセージ：半年後の自分に手紙を書く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講座3のまとめ：自律とは「自分の人生を自分でデザインする」こと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実践ワーク：成長を加速させる10の習慣リストと行動宣言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ワークスキル実践講座Ⅲ（自律編）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ワークスキル実践講座Ⅲ（自律編）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B5563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2590724" cy="20802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08026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2517572" cy="457200"/>
          </a:xfrm>
          <a:prstGeom prst="rect">
            <a:avLst/>
          </a:prstGeom>
          <a:solidFill>
            <a:srgbClr val="F3F4F6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868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67512" y="1737360"/>
            <a:ext cx="226154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主体的に働くマインドセット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67512" y="2331720"/>
            <a:ext cx="2261540" cy="8915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マインドセットとは：成長を左右する思考の枠組み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367964" y="1234440"/>
            <a:ext cx="2590724" cy="20802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367964" y="1234440"/>
            <a:ext cx="73152" cy="208026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14" name="Shape 12"/>
          <p:cNvSpPr/>
          <p:nvPr/>
        </p:nvSpPr>
        <p:spPr>
          <a:xfrm>
            <a:off x="3441116" y="1234440"/>
            <a:ext cx="2517572" cy="457200"/>
          </a:xfrm>
          <a:prstGeom prst="rect">
            <a:avLst/>
          </a:prstGeom>
          <a:solidFill>
            <a:srgbClr val="F3F4F6"/>
          </a:solidFill>
          <a:ln/>
        </p:spPr>
      </p:sp>
      <p:sp>
        <p:nvSpPr>
          <p:cNvPr id="15" name="Text 13"/>
          <p:cNvSpPr/>
          <p:nvPr/>
        </p:nvSpPr>
        <p:spPr>
          <a:xfrm>
            <a:off x="3532556" y="1307592"/>
            <a:ext cx="868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3532556" y="1737360"/>
            <a:ext cx="226154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学び続ける力：インプットとアウトプットの技術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532556" y="2331720"/>
            <a:ext cx="2261540" cy="8915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なぜ「学び方」を学ぶ必要があるのか：学習効率の格差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6233008" y="1234440"/>
            <a:ext cx="2590724" cy="20802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233008" y="1234440"/>
            <a:ext cx="73152" cy="208026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20" name="Shape 18"/>
          <p:cNvSpPr/>
          <p:nvPr/>
        </p:nvSpPr>
        <p:spPr>
          <a:xfrm>
            <a:off x="6306160" y="1234440"/>
            <a:ext cx="2517572" cy="457200"/>
          </a:xfrm>
          <a:prstGeom prst="rect">
            <a:avLst/>
          </a:prstGeom>
          <a:solidFill>
            <a:srgbClr val="F3F4F6"/>
          </a:solidFill>
          <a:ln/>
        </p:spPr>
      </p:sp>
      <p:sp>
        <p:nvSpPr>
          <p:cNvPr id="21" name="Text 19"/>
          <p:cNvSpPr/>
          <p:nvPr/>
        </p:nvSpPr>
        <p:spPr>
          <a:xfrm>
            <a:off x="6397600" y="1307592"/>
            <a:ext cx="868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397600" y="1737360"/>
            <a:ext cx="226154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どこでも通用するポータブルスキル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397600" y="2331720"/>
            <a:ext cx="2261540" cy="8915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ポータブルスキルとは：職場が変わっても持ち運べる力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9098051" y="1234440"/>
            <a:ext cx="2590724" cy="20802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9098051" y="1234440"/>
            <a:ext cx="73152" cy="208026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26" name="Shape 24"/>
          <p:cNvSpPr/>
          <p:nvPr/>
        </p:nvSpPr>
        <p:spPr>
          <a:xfrm>
            <a:off x="9171203" y="1234440"/>
            <a:ext cx="2517572" cy="457200"/>
          </a:xfrm>
          <a:prstGeom prst="rect">
            <a:avLst/>
          </a:prstGeom>
          <a:solidFill>
            <a:srgbClr val="F3F4F6"/>
          </a:solidFill>
          <a:ln/>
        </p:spPr>
      </p:sp>
      <p:sp>
        <p:nvSpPr>
          <p:cNvPr id="27" name="Text 25"/>
          <p:cNvSpPr/>
          <p:nvPr/>
        </p:nvSpPr>
        <p:spPr>
          <a:xfrm>
            <a:off x="9262643" y="1307592"/>
            <a:ext cx="868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9262643" y="1737360"/>
            <a:ext cx="226154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積極性と周囲に良い影響を与える力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9262643" y="2331720"/>
            <a:ext cx="2261540" cy="8915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なぜ「自分から動く人」の周りには自然と協力者が集まるのか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502920" y="3589020"/>
            <a:ext cx="2590724" cy="20802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502920" y="3589020"/>
            <a:ext cx="73152" cy="208026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32" name="Shape 30"/>
          <p:cNvSpPr/>
          <p:nvPr/>
        </p:nvSpPr>
        <p:spPr>
          <a:xfrm>
            <a:off x="576072" y="3589020"/>
            <a:ext cx="2517572" cy="457200"/>
          </a:xfrm>
          <a:prstGeom prst="rect">
            <a:avLst/>
          </a:prstGeom>
          <a:solidFill>
            <a:srgbClr val="F3F4F6"/>
          </a:solidFill>
          <a:ln/>
        </p:spPr>
      </p:sp>
      <p:sp>
        <p:nvSpPr>
          <p:cNvPr id="33" name="Text 31"/>
          <p:cNvSpPr/>
          <p:nvPr/>
        </p:nvSpPr>
        <p:spPr>
          <a:xfrm>
            <a:off x="667512" y="3662172"/>
            <a:ext cx="868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5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667512" y="4091940"/>
            <a:ext cx="226154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キャリア自律と市場価値の高め方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667512" y="4686300"/>
            <a:ext cx="2261540" cy="8915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キャリア自律の時代：自分のキャリアは自分で築く</a:t>
            </a:r>
            <a:endParaRPr lang="en-US" sz="1200" dirty="0"/>
          </a:p>
        </p:txBody>
      </p:sp>
      <p:sp>
        <p:nvSpPr>
          <p:cNvPr id="36" name="Shape 34"/>
          <p:cNvSpPr/>
          <p:nvPr/>
        </p:nvSpPr>
        <p:spPr>
          <a:xfrm>
            <a:off x="3367964" y="3589020"/>
            <a:ext cx="2590724" cy="20802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3367964" y="3589020"/>
            <a:ext cx="73152" cy="208026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38" name="Shape 36"/>
          <p:cNvSpPr/>
          <p:nvPr/>
        </p:nvSpPr>
        <p:spPr>
          <a:xfrm>
            <a:off x="3441116" y="3589020"/>
            <a:ext cx="2517572" cy="457200"/>
          </a:xfrm>
          <a:prstGeom prst="rect">
            <a:avLst/>
          </a:prstGeom>
          <a:solidFill>
            <a:srgbClr val="F3F4F6"/>
          </a:solidFill>
          <a:ln/>
        </p:spPr>
      </p:sp>
      <p:sp>
        <p:nvSpPr>
          <p:cNvPr id="39" name="Text 37"/>
          <p:cNvSpPr/>
          <p:nvPr/>
        </p:nvSpPr>
        <p:spPr>
          <a:xfrm>
            <a:off x="3532556" y="3662172"/>
            <a:ext cx="868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6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3532556" y="4091940"/>
            <a:ext cx="226154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人脈と信頼ネットワークの築き方</a:t>
            </a:r>
            <a:endParaRPr lang="en-US" sz="1200" dirty="0"/>
          </a:p>
        </p:txBody>
      </p:sp>
      <p:sp>
        <p:nvSpPr>
          <p:cNvPr id="41" name="Text 39"/>
          <p:cNvSpPr/>
          <p:nvPr/>
        </p:nvSpPr>
        <p:spPr>
          <a:xfrm>
            <a:off x="3532556" y="4686300"/>
            <a:ext cx="2261540" cy="8915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人脈は「運」ではなく「戦略」：社会関係資本の重要性</a:t>
            </a:r>
            <a:endParaRPr lang="en-US" sz="1200" dirty="0"/>
          </a:p>
        </p:txBody>
      </p:sp>
      <p:sp>
        <p:nvSpPr>
          <p:cNvPr id="42" name="Shape 40"/>
          <p:cNvSpPr/>
          <p:nvPr/>
        </p:nvSpPr>
        <p:spPr>
          <a:xfrm>
            <a:off x="6233008" y="3589020"/>
            <a:ext cx="2590724" cy="20802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6233008" y="3589020"/>
            <a:ext cx="73152" cy="208026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44" name="Shape 42"/>
          <p:cNvSpPr/>
          <p:nvPr/>
        </p:nvSpPr>
        <p:spPr>
          <a:xfrm>
            <a:off x="6306160" y="3589020"/>
            <a:ext cx="2517572" cy="457200"/>
          </a:xfrm>
          <a:prstGeom prst="rect">
            <a:avLst/>
          </a:prstGeom>
          <a:solidFill>
            <a:srgbClr val="F3F4F6"/>
          </a:solidFill>
          <a:ln/>
        </p:spPr>
      </p:sp>
      <p:sp>
        <p:nvSpPr>
          <p:cNvPr id="45" name="Text 43"/>
          <p:cNvSpPr/>
          <p:nvPr/>
        </p:nvSpPr>
        <p:spPr>
          <a:xfrm>
            <a:off x="6397600" y="3662172"/>
            <a:ext cx="868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7</a:t>
            </a:r>
            <a:endParaRPr lang="en-US" sz="1000" dirty="0"/>
          </a:p>
        </p:txBody>
      </p:sp>
      <p:sp>
        <p:nvSpPr>
          <p:cNvPr id="46" name="Text 44"/>
          <p:cNvSpPr/>
          <p:nvPr/>
        </p:nvSpPr>
        <p:spPr>
          <a:xfrm>
            <a:off x="6397600" y="4091940"/>
            <a:ext cx="226154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やり切る力と挑戦を続ける強さ</a:t>
            </a:r>
            <a:endParaRPr lang="en-US" sz="1200" dirty="0"/>
          </a:p>
        </p:txBody>
      </p:sp>
      <p:sp>
        <p:nvSpPr>
          <p:cNvPr id="47" name="Text 45"/>
          <p:cNvSpPr/>
          <p:nvPr/>
        </p:nvSpPr>
        <p:spPr>
          <a:xfrm>
            <a:off x="6397600" y="4686300"/>
            <a:ext cx="2261540" cy="8915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途中で諦めた経験と最後までやり切った経験：その後を分けたものは何か</a:t>
            </a:r>
            <a:endParaRPr lang="en-US" sz="1200" dirty="0"/>
          </a:p>
        </p:txBody>
      </p:sp>
      <p:sp>
        <p:nvSpPr>
          <p:cNvPr id="48" name="Shape 46"/>
          <p:cNvSpPr/>
          <p:nvPr/>
        </p:nvSpPr>
        <p:spPr>
          <a:xfrm>
            <a:off x="9098051" y="3589020"/>
            <a:ext cx="2590724" cy="20802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9098051" y="3589020"/>
            <a:ext cx="73152" cy="208026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50" name="Shape 48"/>
          <p:cNvSpPr/>
          <p:nvPr/>
        </p:nvSpPr>
        <p:spPr>
          <a:xfrm>
            <a:off x="9171203" y="3589020"/>
            <a:ext cx="2517572" cy="457200"/>
          </a:xfrm>
          <a:prstGeom prst="rect">
            <a:avLst/>
          </a:prstGeom>
          <a:solidFill>
            <a:srgbClr val="F3F4F6"/>
          </a:solidFill>
          <a:ln/>
        </p:spPr>
      </p:sp>
      <p:sp>
        <p:nvSpPr>
          <p:cNvPr id="51" name="Text 49"/>
          <p:cNvSpPr/>
          <p:nvPr/>
        </p:nvSpPr>
        <p:spPr>
          <a:xfrm>
            <a:off x="9262643" y="3662172"/>
            <a:ext cx="868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8</a:t>
            </a:r>
            <a:endParaRPr lang="en-US" sz="1000" dirty="0"/>
          </a:p>
        </p:txBody>
      </p:sp>
      <p:sp>
        <p:nvSpPr>
          <p:cNvPr id="52" name="Text 50"/>
          <p:cNvSpPr/>
          <p:nvPr/>
        </p:nvSpPr>
        <p:spPr>
          <a:xfrm>
            <a:off x="9262643" y="4091940"/>
            <a:ext cx="226154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成長を加速させる習慣と未来への一歩</a:t>
            </a:r>
            <a:endParaRPr lang="en-US" sz="1200" dirty="0"/>
          </a:p>
        </p:txBody>
      </p:sp>
      <p:sp>
        <p:nvSpPr>
          <p:cNvPr id="53" name="Text 51"/>
          <p:cNvSpPr/>
          <p:nvPr/>
        </p:nvSpPr>
        <p:spPr>
          <a:xfrm>
            <a:off x="9262643" y="4686300"/>
            <a:ext cx="2261540" cy="8915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すべての成長は「習慣」から始まる</a:t>
            </a:r>
            <a:endParaRPr lang="en-US" sz="1200" dirty="0"/>
          </a:p>
        </p:txBody>
      </p:sp>
      <p:sp>
        <p:nvSpPr>
          <p:cNvPr id="54" name="Text 52"/>
          <p:cNvSpPr/>
          <p:nvPr/>
        </p:nvSpPr>
        <p:spPr>
          <a:xfrm>
            <a:off x="502920" y="598932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各ユニットの詳細はカリキュラム表をご確認ください。</a:t>
            </a:r>
            <a:endParaRPr lang="en-US" sz="1000" dirty="0"/>
          </a:p>
        </p:txBody>
      </p:sp>
      <p:sp>
        <p:nvSpPr>
          <p:cNvPr id="55" name="Text 53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ワークスキル実践講座Ⅲ（自律編）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ワークスキル実践講座Ⅲ（自律編）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B5563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workskill-003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F3F4F6"/>
          </a:solidFill>
          <a:ln w="9525">
            <a:solidFill>
              <a:srgbClr val="374151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90分〜（要点を絞った導入構成）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8時間程度（1ユニット1時間目安／詳細カリキュラム・演習を含む構成）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F3F4F6"/>
          </a:solidFill>
          <a:ln w="9525">
            <a:solidFill>
              <a:srgbClr val="374151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374151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3F4F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ワークスキル実践講座Ⅲ（自律編）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ワークスキル実践講座Ⅲ（自律編）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B556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主体性・学び続ける姿勢・ポータブルスキル・周囲への良い影響・自律的な成長を扱い、中堅社員として自律的に働くポイントを整理します。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F3F4F6"/>
          </a:solidFill>
          <a:ln w="9525">
            <a:solidFill>
              <a:srgbClr val="37415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F3F4F6"/>
          </a:solidFill>
          <a:ln w="9525">
            <a:solidFill>
              <a:srgbClr val="37415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F3F4F6"/>
          </a:solidFill>
          <a:ln w="9525">
            <a:solidFill>
              <a:srgbClr val="37415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Google Workspace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PC（カメラ・マイクが利用できる環境を推奨）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詳細な受講環境は実案件のヒアリング後に調整します。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ワークスキル実践講座Ⅲ（自律編）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ワークスキル実践講座Ⅲ（自律編）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 1/2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B5563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workskill-003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主体的に働くマインドセット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学び続ける力：インプットとアウトプットの技術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どこでも通用するポータブルスキル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積極性と周囲に良い影響を与える力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ワークスキル実践講座Ⅲ（自律編）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ワークスキル実践講座Ⅲ（自律編）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 2/2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B5563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8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5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キャリア自律と市場価値の高め方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13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6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人脈と信頼ネットワークの築き方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18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7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やり切る力と挑戦を続ける強さ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23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7415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8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成長を加速させる習慣と未来への一歩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ワークスキル実践講座Ⅲ（自律編）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ワークスキル実践講座Ⅲ（自律編）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B556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主体的に働くマインドセット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4B5563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マインドセットとは：成長を左右する思考の枠組み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フィックスドマインドセット vs グロースマインドセット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「才能は生まれつき」は思い込み：脳は何歳でも成長する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脳科学が証明：神経可塑性と学習の関係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失敗を「学びの機会」と捉える人が伸びる理由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行動経済学の「現状維持バイアス」：変化を恐れる心理の正体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コンフォートゾーンから一歩踏み出す勇気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心理学の「自己効力感」：「できる」と信じる力の育て方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ポジティブ心理学：前向きな感情が仕事のパフォーマンスを高める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レジリエンス（回復力）：逆境を乗り越える力を鍛える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ストレスをエネルギーに変える「ストレス免疫力」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小さな挑戦を積み重ねる：1%の改善が1年で37倍の差を生む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習慣の力：21日で習慣化、66日で自動化される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朝のルーティンが1日のパフォーマンスを決める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セルフトーク：ネガティブ思考をポジティブに変換する技術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アファメーション：自己肯定感を高める言葉の力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感謝の習慣：毎日3つの感謝を書き出す効果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成長ジャーナル：日々の学びを記録して振り返る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「どこで働いても成長できる人」の共通マインド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主体的マインドセットは「選択」できる：今日から変えられる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実践ワーク：自分のマインドセット診断と改善プラン作成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ワークスキル実践講座Ⅲ（自律編）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ワークスキル実践講座Ⅲ（自律編）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B556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学び続ける力：インプットとアウトプットの技術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4B5563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なぜ「学び方」を学ぶ必要があるのか：学習効率の格差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脳科学が解明した「記憶のメカニズム」：エビングハウスの忘却曲線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分散学習vs集中学習：「詰め込み」は3日で消える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メタ認知とは：自分の学びを客観視する力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学習の転移：一つのスキルが別の場面で活きる理由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インプットの技術：目的を持って読む（SQ3R法）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メモは「書き写し」ではなく「問い」を作る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情報源の信頼性を見極める3つの視点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アウトプット駆動型学習：「教える前提」で学ぶと記憶定着率は90%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プロテジェ効果：教えることが最高の学び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効果的なノート術：コーネル式ノートとマインドマップ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読書術：速読よりも「問いを持つ読書」が理解を深める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デジタルツールの活用：知識をつなぐナレッジ管理術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学びの習慣化：毎日15分が1年で91時間になる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フィードバックループ：学びっぱなしを防ぐ振り返りの技術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失敗から学ぶ力：エラーを成長の糧に変える思考法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職場での学び：OJTを「受け身」から「主体的学習」に変える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学び続ける人と学ばない人：5年後のキャリア格差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学習曲線を理解する：最初は遅くても、加速する瞬間が来る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学びのコミュニティ：仲間と学ぶことで継続力が3倍になる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実践ワーク：自分の学習スタイル診断と30日学習プラン作成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ワークスキル実践講座Ⅲ（自律編）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ワークスキル実践講座Ⅲ（自律編）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B556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どこでも通用するポータブルスキル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4B5563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ポータブルスキルとは：職場が変わっても持ち運べる力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なぜ今「ポータブルスキル」が重要視されているのか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厚労省も推奨：ポータブルスキルの3分類（仕事のし方・人との関わり方）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コミュニケーション力：すべての仕事の土台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論理的思考力：筋道を立てて考え、わかりやすく伝える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問題解決力：課題を発見し、解決策を実行する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段取り力・計画力：ゴールから逆算して動ける力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適応力：新しい環境にスムーズに馴染む力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多様な職場経験は最大の武器：環境適応力という希少スキル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デジタルリテラシー：ITスキルはもはや必須のポータブルスキル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タイムマネジメント：限られた時間で成果を最大化する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ストレス耐性・感情コントロール：安定した仕事ぶりの源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T字型人材：専門性×汎用スキルの掛け合わせが価値を生む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自分の「強み」を言語化する：経験の棚卸し法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ジョハリの窓：他者視点で自分の強みを発見する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スキルの「見える化」：実績として整理する習慣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学び続ける習慣：リスキリングとアップスキリングの違い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インプットとアウトプットのバランス：学んだら使う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「この人に任せたい」と思われるスキルの示し方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ポータブルスキルは「意識して鍛える」もの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実践ワーク：自分のポータブルスキル棚卸しシート作成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ワークスキル実践講座Ⅲ（自律編）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ワークスキル実践講座Ⅲ（自律編）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B556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積極性と周囲に良い影響を与える力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4B5563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なぜ「自分から動く人」の周りには自然と協力者が集まるのか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感情伝染理論：積極的な行動が組織全体に波及する科学的メカニズム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プロアクティブ行動研究が明かす「先回りして動く人」の3つの共通特性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ポジティブ・エネルギー・ネットワーク：影響力は役職ではなくエネルギーの方向で決まる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自己決定理論が示す「自ら動く」と「やらされる」の決定的な差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まず自分から：影響の輪を広げる3ステップの行動設計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「提案する人」になるための5つの発信フレーム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相手の強みを引き出す一言：ポジティブ・フィードバックの技術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会議・ミーティングで周囲を巻き込む発言の型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「困っている人に気づく力」を鍛える観察と声かけの実践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ネガティブな空気を変える人がやっている3つの行動習慣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自分の仕事を「見える化」して信頼と影響力を同時に高める方法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小さな成功体験を共有する：チームの士気を上げる報告の技術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「あの人がいると前向きになれる」と言われる人の7つの振る舞い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反対意見を味方に変える建設的な対話の5つのステップ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批判ではなく代案を出す：問題提起力と解決提案力の磨き方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「周囲に良い影響を与える人」と「気づかず士気を下げてしまう人」の5つの違い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バンデューラの社会的学習理論を日常に活かす：影響力の好循環をつくる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あなたの在り方そのものが周囲への最大の影響力になる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周囲に良い影響を与える力セルフチェックリスト：10項目で現在地を確認する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実践ワーク：明日からの1週間で試す「ポジティブ影響アクションプラン」を設計しよう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ワークスキル実践講座Ⅲ（自律編）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ワークスキル実践講座Ⅲ（自律編）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5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B556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キャリア自律と市場価値の高め方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4B5563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キャリア自律の時代：自分のキャリアは自分で築く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心理学の「ロキュス・オブ・コントロール」：キャリアの主導権を握る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キャリアは「与えられる」ものではなく「自分で創る」もの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プロティアン・キャリア：変化に適応し続けるキャリア形成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市場価値とは何か：「自分の強み」を客観的に知る視点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多様な現場経験を「キャリアの強み」に変換する考え方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Will（やりたいこと）・Can（できること）・Must（やるべきこと）の整理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3つの円が重なる領域がキャリアの最適解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キャリアアンカー：自分が仕事で譲れない価値観を知る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短期・中期・長期の目標設定：3年後・5年後・10年後を描く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「今の仕事で何を学ぶか」を明確にすると毎日が変わる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多様な働き方の選択肢を知る：それぞれの強みと可能性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キャリアアップの道筋：スキルと経験の積み上げ方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副業・パラレルキャリアという選択肢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資格取得は手段であって目的ではない：実務経験との組み合わせ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メンターを見つける：ロールモデルの重要性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ネットワーキング：人脈が未来のキャリアを拓く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キャリアの「軸」を持つ：ブレない自分の確立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不安を力に変える：キャリアの不確実性を味方につける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「どこに行っても必要とされる人」になるために今日からできること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実践ワーク：自分のキャリアビジョンを1枚にまとめる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ワークスキル実践講座Ⅲ（自律編）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ワークスキル実践講座Ⅲ（自律編）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2026-05-06T05:25:29Z</dcterms:created>
  <dcterms:modified xsi:type="dcterms:W3CDTF">2026-05-06T05:25:29Z</dcterms:modified>
</cp:coreProperties>
</file>