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142534053"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上野 雅成" initials="上野" lastIdx="1" clrIdx="0">
    <p:extLst>
      <p:ext uri="{19B8F6BF-5375-455C-9EA6-DF929625EA0E}">
        <p15:presenceInfo xmlns:p15="http://schemas.microsoft.com/office/powerpoint/2012/main" userId="f593aee538540af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0066"/>
    <a:srgbClr val="EAD5FF"/>
    <a:srgbClr val="0000CC"/>
    <a:srgbClr val="A50021"/>
    <a:srgbClr val="C00000"/>
    <a:srgbClr val="000099"/>
    <a:srgbClr val="000066"/>
    <a:srgbClr val="DA0000"/>
    <a:srgbClr val="FBE5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30" autoAdjust="0"/>
    <p:restoredTop sz="91718" autoAdjust="0"/>
  </p:normalViewPr>
  <p:slideViewPr>
    <p:cSldViewPr snapToGrid="0">
      <p:cViewPr varScale="1">
        <p:scale>
          <a:sx n="77" d="100"/>
          <a:sy n="77" d="100"/>
        </p:scale>
        <p:origin x="543" y="26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E4BFE6-064D-44C4-968F-F7A383045505}" type="datetimeFigureOut">
              <a:rPr kumimoji="1" lang="ja-JP" altLang="en-US" smtClean="0"/>
              <a:t>2026/1/24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0ED0E2-486B-4582-B3AF-E8335AEB312E}" type="slidenum">
              <a:rPr kumimoji="1" lang="ja-JP" altLang="en-US" smtClean="0"/>
              <a:t>‹#›</a:t>
            </a:fld>
            <a:endParaRPr kumimoji="1" lang="ja-JP" altLang="en-US"/>
          </a:p>
        </p:txBody>
      </p:sp>
    </p:spTree>
    <p:extLst>
      <p:ext uri="{BB962C8B-B14F-4D97-AF65-F5344CB8AC3E}">
        <p14:creationId xmlns:p14="http://schemas.microsoft.com/office/powerpoint/2010/main" val="17432868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4_タイトル スライド">
    <p:spTree>
      <p:nvGrpSpPr>
        <p:cNvPr id="1" name=""/>
        <p:cNvGrpSpPr/>
        <p:nvPr/>
      </p:nvGrpSpPr>
      <p:grpSpPr>
        <a:xfrm>
          <a:off x="0" y="0"/>
          <a:ext cx="0" cy="0"/>
          <a:chOff x="0" y="0"/>
          <a:chExt cx="0" cy="0"/>
        </a:xfrm>
      </p:grpSpPr>
      <p:sp>
        <p:nvSpPr>
          <p:cNvPr id="10" name="タイトル 1"/>
          <p:cNvSpPr>
            <a:spLocks noGrp="1"/>
          </p:cNvSpPr>
          <p:nvPr>
            <p:ph type="title"/>
          </p:nvPr>
        </p:nvSpPr>
        <p:spPr>
          <a:xfrm>
            <a:off x="146386" y="311059"/>
            <a:ext cx="9671873" cy="394734"/>
          </a:xfrm>
          <a:prstGeom prst="rect">
            <a:avLst/>
          </a:prstGeom>
        </p:spPr>
        <p:txBody>
          <a:bodyPr/>
          <a:lstStyle>
            <a:lvl1pPr algn="l">
              <a:defRPr sz="1846" b="1">
                <a:latin typeface="メイリオ" panose="020B0604030504040204" pitchFamily="50" charset="-128"/>
                <a:ea typeface="メイリオ" panose="020B0604030504040204" pitchFamily="50" charset="-128"/>
                <a:cs typeface="メイリオ" panose="020B0604030504040204" pitchFamily="50" charset="-128"/>
              </a:defRPr>
            </a:lvl1pPr>
          </a:lstStyle>
          <a:p>
            <a:endParaRPr lang="ja-JP" altLang="en-US" dirty="0"/>
          </a:p>
        </p:txBody>
      </p:sp>
      <p:sp>
        <p:nvSpPr>
          <p:cNvPr id="8" name="Rectangle 6">
            <a:extLst>
              <a:ext uri="{FF2B5EF4-FFF2-40B4-BE49-F238E27FC236}">
                <a16:creationId xmlns:a16="http://schemas.microsoft.com/office/drawing/2014/main" id="{AA922266-C83B-4A58-A5C2-F8B98B118EA1}"/>
              </a:ext>
            </a:extLst>
          </p:cNvPr>
          <p:cNvSpPr>
            <a:spLocks noGrp="1" noChangeArrowheads="1"/>
          </p:cNvSpPr>
          <p:nvPr>
            <p:ph type="sldNum" sz="quarter" idx="10"/>
          </p:nvPr>
        </p:nvSpPr>
        <p:spPr>
          <a:xfrm>
            <a:off x="9254067" y="6515101"/>
            <a:ext cx="2844800" cy="290513"/>
          </a:xfrm>
        </p:spPr>
        <p:txBody>
          <a:bodyPr/>
          <a:lstStyle>
            <a:lvl1pPr>
              <a:defRPr sz="1100"/>
            </a:lvl1pPr>
          </a:lstStyle>
          <a:p>
            <a:fld id="{12257FEF-D906-4BF1-83AD-9DCA53489AB8}" type="slidenum">
              <a:rPr lang="en-US" altLang="ja-JP"/>
              <a:pPr/>
              <a:t>‹#›</a:t>
            </a:fld>
            <a:endParaRPr lang="en-US" altLang="ja-JP"/>
          </a:p>
        </p:txBody>
      </p:sp>
    </p:spTree>
    <p:extLst>
      <p:ext uri="{BB962C8B-B14F-4D97-AF65-F5344CB8AC3E}">
        <p14:creationId xmlns:p14="http://schemas.microsoft.com/office/powerpoint/2010/main" val="1544564956"/>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C986FDA-569C-49D6-9A8F-D3C133B601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8F2A03-37CD-43F6-9371-3E8B801BDC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69F2799-09C1-4E42-8B98-E8A7C16A3E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5FFE7E-4CD7-4091-93C6-3A5B510D98D0}" type="datetimeFigureOut">
              <a:rPr kumimoji="1" lang="ja-JP" altLang="en-US" smtClean="0"/>
              <a:t>2026/1/24</a:t>
            </a:fld>
            <a:endParaRPr kumimoji="1" lang="ja-JP" altLang="en-US"/>
          </a:p>
        </p:txBody>
      </p:sp>
      <p:sp>
        <p:nvSpPr>
          <p:cNvPr id="5" name="フッター プレースホルダー 4">
            <a:extLst>
              <a:ext uri="{FF2B5EF4-FFF2-40B4-BE49-F238E27FC236}">
                <a16:creationId xmlns:a16="http://schemas.microsoft.com/office/drawing/2014/main" id="{6C3C2487-9EA9-4ED0-80C6-9E2B8B140C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3AEF4CD-22BD-4969-AFD8-A7D8CD0893DF}"/>
              </a:ext>
            </a:extLst>
          </p:cNvPr>
          <p:cNvSpPr>
            <a:spLocks noGrp="1"/>
          </p:cNvSpPr>
          <p:nvPr>
            <p:ph type="sldNum" sz="quarter" idx="4"/>
          </p:nvPr>
        </p:nvSpPr>
        <p:spPr>
          <a:xfrm>
            <a:off x="9281160" y="6442768"/>
            <a:ext cx="2743200" cy="365125"/>
          </a:xfrm>
          <a:prstGeom prst="rect">
            <a:avLst/>
          </a:prstGeom>
        </p:spPr>
        <p:txBody>
          <a:bodyPr vert="horz" lIns="91440" tIns="45720" rIns="91440" bIns="45720" rtlCol="0" anchor="ctr"/>
          <a:lstStyle>
            <a:lvl1pPr algn="r">
              <a:defRPr sz="1200" b="1">
                <a:solidFill>
                  <a:schemeClr val="tx1">
                    <a:tint val="75000"/>
                  </a:schemeClr>
                </a:solidFill>
                <a:latin typeface="メイリオ" panose="020B0604030504040204" pitchFamily="50" charset="-128"/>
                <a:ea typeface="メイリオ" panose="020B0604030504040204" pitchFamily="50" charset="-128"/>
              </a:defRPr>
            </a:lvl1pPr>
          </a:lstStyle>
          <a:p>
            <a:fld id="{FE2DE6EB-5838-4D1B-BF1B-50CBF85F63F1}" type="slidenum">
              <a:rPr lang="ja-JP" altLang="en-US" smtClean="0"/>
              <a:pPr/>
              <a:t>‹#›</a:t>
            </a:fld>
            <a:endParaRPr lang="ja-JP" altLang="en-US"/>
          </a:p>
        </p:txBody>
      </p:sp>
      <p:cxnSp>
        <p:nvCxnSpPr>
          <p:cNvPr id="7" name="直線コネクタ 6">
            <a:extLst>
              <a:ext uri="{FF2B5EF4-FFF2-40B4-BE49-F238E27FC236}">
                <a16:creationId xmlns:a16="http://schemas.microsoft.com/office/drawing/2014/main" id="{4DCDD30F-CCD2-41E8-ADA5-9EE26D8BE6EE}"/>
              </a:ext>
            </a:extLst>
          </p:cNvPr>
          <p:cNvCxnSpPr/>
          <p:nvPr userDrawn="1"/>
        </p:nvCxnSpPr>
        <p:spPr>
          <a:xfrm>
            <a:off x="615142" y="759229"/>
            <a:ext cx="11061469"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12010227"/>
      </p:ext>
    </p:extLst>
  </p:cSld>
  <p:clrMap bg1="lt1" tx1="dk1" bg2="lt2" tx2="dk2" accent1="accent1" accent2="accent2" accent3="accent3" accent4="accent4" accent5="accent5" accent6="accent6" hlink="hlink" folHlink="folHlink"/>
  <p:sldLayoutIdLst>
    <p:sldLayoutId id="2147483757"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0E19ED7B-8590-95AC-E777-21AB60E8C9E9}"/>
              </a:ext>
            </a:extLst>
          </p:cNvPr>
          <p:cNvSpPr/>
          <p:nvPr/>
        </p:nvSpPr>
        <p:spPr>
          <a:xfrm>
            <a:off x="2684499" y="4785760"/>
            <a:ext cx="8706852" cy="204459"/>
          </a:xfrm>
          <a:prstGeom prst="rect">
            <a:avLst/>
          </a:prstGeom>
          <a:solidFill>
            <a:srgbClr val="FBE5D6">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6A269719-3A3B-EA2B-CDA2-C7917F56EBDC}"/>
              </a:ext>
            </a:extLst>
          </p:cNvPr>
          <p:cNvSpPr/>
          <p:nvPr/>
        </p:nvSpPr>
        <p:spPr>
          <a:xfrm>
            <a:off x="587548" y="1603581"/>
            <a:ext cx="11094530" cy="495385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latin typeface="メイリオ" panose="020B0604030504040204" pitchFamily="50" charset="-128"/>
              <a:ea typeface="メイリオ" panose="020B0604030504040204" pitchFamily="50" charset="-128"/>
            </a:endParaRPr>
          </a:p>
        </p:txBody>
      </p:sp>
      <p:sp>
        <p:nvSpPr>
          <p:cNvPr id="4" name="Rectangle 11">
            <a:extLst>
              <a:ext uri="{FF2B5EF4-FFF2-40B4-BE49-F238E27FC236}">
                <a16:creationId xmlns:a16="http://schemas.microsoft.com/office/drawing/2014/main" id="{0AA1F1B5-4A16-A6FA-599B-9C9BCDCB77CA}"/>
              </a:ext>
            </a:extLst>
          </p:cNvPr>
          <p:cNvSpPr>
            <a:spLocks noChangeArrowheads="1"/>
          </p:cNvSpPr>
          <p:nvPr/>
        </p:nvSpPr>
        <p:spPr bwMode="auto">
          <a:xfrm>
            <a:off x="2551864" y="1688805"/>
            <a:ext cx="2181482" cy="727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10000"/>
              </a:lnSpc>
            </a:pPr>
            <a:r>
              <a:rPr lang="ja-JP" altLang="en-US" sz="1050" b="1">
                <a:latin typeface="メイリオ" pitchFamily="50" charset="-128"/>
                <a:ea typeface="メイリオ" pitchFamily="50" charset="-128"/>
                <a:cs typeface="メイリオ" pitchFamily="50" charset="-128"/>
              </a:rPr>
              <a:t>  　 なかの　　まさき　　</a:t>
            </a:r>
            <a:endParaRPr lang="en-US" altLang="ja-JP" sz="1050" b="1" dirty="0">
              <a:latin typeface="メイリオ" pitchFamily="50" charset="-128"/>
              <a:ea typeface="メイリオ" pitchFamily="50" charset="-128"/>
              <a:cs typeface="メイリオ" pitchFamily="50" charset="-128"/>
            </a:endParaRPr>
          </a:p>
          <a:p>
            <a:pPr>
              <a:lnSpc>
                <a:spcPct val="110000"/>
              </a:lnSpc>
            </a:pPr>
            <a:r>
              <a:rPr lang="ja-JP" altLang="en-US" sz="2700" b="1">
                <a:latin typeface="メイリオ" pitchFamily="50" charset="-128"/>
                <a:ea typeface="メイリオ" pitchFamily="50" charset="-128"/>
                <a:cs typeface="メイリオ" pitchFamily="50" charset="-128"/>
              </a:rPr>
              <a:t> 中野</a:t>
            </a:r>
            <a:r>
              <a:rPr lang="en-US" altLang="ja-JP" sz="2700" b="1" dirty="0">
                <a:latin typeface="メイリオ" pitchFamily="50" charset="-128"/>
                <a:ea typeface="メイリオ" pitchFamily="50" charset="-128"/>
                <a:cs typeface="メイリオ" pitchFamily="50" charset="-128"/>
              </a:rPr>
              <a:t> </a:t>
            </a:r>
            <a:r>
              <a:rPr lang="ja-JP" altLang="en-US" sz="2700" b="1">
                <a:latin typeface="メイリオ" pitchFamily="50" charset="-128"/>
                <a:ea typeface="メイリオ" pitchFamily="50" charset="-128"/>
                <a:cs typeface="メイリオ" pitchFamily="50" charset="-128"/>
              </a:rPr>
              <a:t>真熙</a:t>
            </a:r>
            <a:endParaRPr lang="en-US" altLang="ja-JP" sz="1200" dirty="0">
              <a:latin typeface="メイリオ" pitchFamily="50" charset="-128"/>
              <a:ea typeface="メイリオ" pitchFamily="50" charset="-128"/>
              <a:cs typeface="メイリオ" pitchFamily="50" charset="-128"/>
            </a:endParaRPr>
          </a:p>
        </p:txBody>
      </p:sp>
      <p:grpSp>
        <p:nvGrpSpPr>
          <p:cNvPr id="8" name="グループ化 7">
            <a:extLst>
              <a:ext uri="{FF2B5EF4-FFF2-40B4-BE49-F238E27FC236}">
                <a16:creationId xmlns:a16="http://schemas.microsoft.com/office/drawing/2014/main" id="{A5220A10-D867-4D33-2F14-972B1BD74BE5}"/>
              </a:ext>
            </a:extLst>
          </p:cNvPr>
          <p:cNvGrpSpPr/>
          <p:nvPr/>
        </p:nvGrpSpPr>
        <p:grpSpPr>
          <a:xfrm>
            <a:off x="2684500" y="2346551"/>
            <a:ext cx="8799857" cy="2330530"/>
            <a:chOff x="2734260" y="2174795"/>
            <a:chExt cx="8799857" cy="2330530"/>
          </a:xfrm>
        </p:grpSpPr>
        <p:sp>
          <p:nvSpPr>
            <p:cNvPr id="12" name="正方形/長方形 11">
              <a:extLst>
                <a:ext uri="{FF2B5EF4-FFF2-40B4-BE49-F238E27FC236}">
                  <a16:creationId xmlns:a16="http://schemas.microsoft.com/office/drawing/2014/main" id="{F341FE9F-C48F-89B4-D808-C1770A2CC7ED}"/>
                </a:ext>
              </a:extLst>
            </p:cNvPr>
            <p:cNvSpPr/>
            <p:nvPr/>
          </p:nvSpPr>
          <p:spPr>
            <a:xfrm>
              <a:off x="2734260" y="2222455"/>
              <a:ext cx="8706851" cy="218020"/>
            </a:xfrm>
            <a:prstGeom prst="rect">
              <a:avLst/>
            </a:prstGeom>
            <a:solidFill>
              <a:srgbClr val="FBE5D6">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コンテンツ プレースホルダー 4">
              <a:extLst>
                <a:ext uri="{FF2B5EF4-FFF2-40B4-BE49-F238E27FC236}">
                  <a16:creationId xmlns:a16="http://schemas.microsoft.com/office/drawing/2014/main" id="{B4375267-7C88-0176-3B0F-0B544FC286D1}"/>
                </a:ext>
              </a:extLst>
            </p:cNvPr>
            <p:cNvSpPr txBox="1">
              <a:spLocks/>
            </p:cNvSpPr>
            <p:nvPr/>
          </p:nvSpPr>
          <p:spPr>
            <a:xfrm>
              <a:off x="2739012" y="2174795"/>
              <a:ext cx="8795105" cy="2330530"/>
            </a:xfrm>
            <a:prstGeom prst="rect">
              <a:avLst/>
            </a:prstGeom>
          </p:spPr>
          <p:txBody>
            <a:bodyPr vert="horz" lIns="74295" tIns="37149" rIns="74295" bIns="37149" rtlCol="0">
              <a:noAutofit/>
            </a:bodyPr>
            <a:lstStyle>
              <a:lvl1pPr marL="0" indent="0" algn="l" defTabSz="914400" rtl="0" eaLnBrk="1" latinLnBrk="0" hangingPunct="1">
                <a:lnSpc>
                  <a:spcPct val="110000"/>
                </a:lnSpc>
                <a:spcBef>
                  <a:spcPts val="1000"/>
                </a:spcBef>
                <a:buFont typeface="Arial" panose="020B0604020202020204" pitchFamily="34" charset="0"/>
                <a:buNone/>
                <a:defRPr kumimoji="1" sz="2400" kern="1200">
                  <a:solidFill>
                    <a:schemeClr val="tx1"/>
                  </a:solidFill>
                  <a:latin typeface="Meiryo UI" panose="020B0604030504040204" pitchFamily="50" charset="-128"/>
                  <a:ea typeface="Meiryo UI" panose="020B0604030504040204" pitchFamily="50" charset="-128"/>
                  <a:cs typeface="+mn-cs"/>
                </a:defRPr>
              </a:lvl1pPr>
              <a:lvl2pPr marL="228600" indent="-228600" algn="l" defTabSz="914400" rtl="0" eaLnBrk="1" latinLnBrk="0" hangingPunct="1">
                <a:lnSpc>
                  <a:spcPct val="11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2pPr>
              <a:lvl3pPr marL="457200" indent="-228600" algn="l" defTabSz="914400" rtl="0" eaLnBrk="1" latinLnBrk="0" hangingPunct="1">
                <a:lnSpc>
                  <a:spcPct val="11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kumimoji="1" sz="1600" kern="1200">
                  <a:solidFill>
                    <a:schemeClr val="tx1"/>
                  </a:solidFill>
                  <a:latin typeface="Meiryo UI" panose="020B0604030504040204" pitchFamily="50" charset="-128"/>
                  <a:ea typeface="Meiryo UI" panose="020B0604030504040204" pitchFamily="50" charset="-128"/>
                  <a:cs typeface="+mn-cs"/>
                </a:defRPr>
              </a:lvl4pPr>
              <a:lvl5pPr marL="914400" indent="-228600" algn="l" defTabSz="914400" rtl="0" eaLnBrk="1" latinLnBrk="0" hangingPunct="1">
                <a:lnSpc>
                  <a:spcPct val="110000"/>
                </a:lnSpc>
                <a:spcBef>
                  <a:spcPts val="500"/>
                </a:spcBef>
                <a:buFont typeface="Arial" panose="020B0604020202020204" pitchFamily="34" charset="0"/>
                <a:buChar char="•"/>
                <a:defRPr kumimoji="1" sz="14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20000"/>
                </a:lnSpc>
                <a:spcBef>
                  <a:spcPts val="0"/>
                </a:spcBef>
              </a:pPr>
              <a:r>
                <a:rPr lang="ja-JP" altLang="en-US" sz="1400" b="1" dirty="0">
                  <a:latin typeface="メイリオ" panose="020B0604030504040204" pitchFamily="50" charset="-128"/>
                  <a:ea typeface="メイリオ" panose="020B0604030504040204" pitchFamily="50" charset="-128"/>
                </a:rPr>
                <a:t>≪略歴≫</a:t>
              </a:r>
              <a:endParaRPr lang="en-US" altLang="ja-JP" sz="1400" dirty="0">
                <a:latin typeface="メイリオ" panose="020B0604030504040204" pitchFamily="50" charset="-128"/>
                <a:ea typeface="メイリオ" panose="020B0604030504040204" pitchFamily="50" charset="-128"/>
              </a:endParaRPr>
            </a:p>
            <a:p>
              <a:pPr marL="182563" indent="-182563">
                <a:lnSpc>
                  <a:spcPct val="120000"/>
                </a:lnSpc>
                <a:spcBef>
                  <a:spcPts val="0"/>
                </a:spcBef>
              </a:pPr>
              <a:r>
                <a:rPr lang="ja-JP" altLang="en-US" sz="1100" dirty="0">
                  <a:latin typeface="メイリオ" panose="020B0604030504040204" pitchFamily="50" charset="-128"/>
                  <a:ea typeface="メイリオ" panose="020B0604030504040204" pitchFamily="50" charset="-128"/>
                </a:rPr>
                <a:t>◆大阪府大阪市在住（大阪府河内長野市出身）／</a:t>
              </a:r>
              <a:r>
                <a:rPr lang="en-US" altLang="ja-JP" sz="1100" dirty="0">
                  <a:latin typeface="メイリオ" panose="020B0604030504040204" pitchFamily="50" charset="-128"/>
                  <a:ea typeface="メイリオ" panose="020B0604030504040204" pitchFamily="50" charset="-128"/>
                </a:rPr>
                <a:t>31</a:t>
              </a:r>
              <a:r>
                <a:rPr lang="ja-JP" altLang="en-US" sz="1100" dirty="0">
                  <a:latin typeface="メイリオ" panose="020B0604030504040204" pitchFamily="50" charset="-128"/>
                  <a:ea typeface="メイリオ" panose="020B0604030504040204" pitchFamily="50" charset="-128"/>
                </a:rPr>
                <a:t>歳</a:t>
              </a:r>
            </a:p>
            <a:p>
              <a:pPr marL="182563" indent="-182563">
                <a:lnSpc>
                  <a:spcPct val="120000"/>
                </a:lnSpc>
                <a:spcBef>
                  <a:spcPts val="0"/>
                </a:spcBef>
              </a:pPr>
              <a:r>
                <a:rPr lang="ja-JP" altLang="en-US" sz="1100" dirty="0">
                  <a:latin typeface="メイリオ" panose="020B0604030504040204" pitchFamily="50" charset="-128"/>
                  <a:ea typeface="メイリオ" panose="020B0604030504040204" pitchFamily="50" charset="-128"/>
                </a:rPr>
                <a:t>◆元料理人から人材業界で法人営業。</a:t>
              </a:r>
              <a:r>
                <a:rPr lang="en" altLang="ja-JP" sz="1100" dirty="0">
                  <a:latin typeface="メイリオ" panose="020B0604030504040204" pitchFamily="50" charset="-128"/>
                  <a:ea typeface="メイリオ" panose="020B0604030504040204" pitchFamily="50" charset="-128"/>
                </a:rPr>
                <a:t>SaaS</a:t>
              </a:r>
              <a:r>
                <a:rPr lang="ja-JP" altLang="en-US" sz="1100" dirty="0">
                  <a:latin typeface="メイリオ" panose="020B0604030504040204" pitchFamily="50" charset="-128"/>
                  <a:ea typeface="メイリオ" panose="020B0604030504040204" pitchFamily="50" charset="-128"/>
                </a:rPr>
                <a:t>法人営業：月額</a:t>
              </a:r>
              <a:r>
                <a:rPr lang="en-US" altLang="ja-JP" sz="1100" dirty="0">
                  <a:latin typeface="メイリオ" panose="020B0604030504040204" pitchFamily="50" charset="-128"/>
                  <a:ea typeface="メイリオ" panose="020B0604030504040204" pitchFamily="50" charset="-128"/>
                </a:rPr>
                <a:t>5〜10</a:t>
              </a:r>
              <a:r>
                <a:rPr lang="ja-JP" altLang="en-US" sz="1100" dirty="0">
                  <a:latin typeface="メイリオ" panose="020B0604030504040204" pitchFamily="50" charset="-128"/>
                  <a:ea typeface="メイリオ" panose="020B0604030504040204" pitchFamily="50" charset="-128"/>
                </a:rPr>
                <a:t>万円の小さな受注から</a:t>
              </a:r>
              <a:r>
                <a:rPr lang="en-US" altLang="ja-JP" sz="1100" dirty="0">
                  <a:latin typeface="メイリオ" panose="020B0604030504040204" pitchFamily="50" charset="-128"/>
                  <a:ea typeface="メイリオ" panose="020B0604030504040204" pitchFamily="50" charset="-128"/>
                </a:rPr>
                <a:t>100</a:t>
              </a:r>
              <a:r>
                <a:rPr lang="ja-JP" altLang="en-US" sz="1100" dirty="0">
                  <a:latin typeface="メイリオ" panose="020B0604030504040204" pitchFamily="50" charset="-128"/>
                  <a:ea typeface="メイリオ" panose="020B0604030504040204" pitchFamily="50" charset="-128"/>
                </a:rPr>
                <a:t>万円規模の受注まで幅広く、約６年間経験</a:t>
              </a:r>
            </a:p>
            <a:p>
              <a:pPr marL="182563" indent="-182563">
                <a:lnSpc>
                  <a:spcPct val="120000"/>
                </a:lnSpc>
                <a:spcBef>
                  <a:spcPts val="0"/>
                </a:spcBef>
              </a:pPr>
              <a:r>
                <a:rPr lang="ja-JP" altLang="en-US" sz="1100" dirty="0">
                  <a:latin typeface="メイリオ" panose="020B0604030504040204" pitchFamily="50" charset="-128"/>
                  <a:ea typeface="メイリオ" panose="020B0604030504040204" pitchFamily="50" charset="-128"/>
                </a:rPr>
                <a:t>◆営業マネージャー：部下約</a:t>
              </a:r>
              <a:r>
                <a:rPr lang="en-US" altLang="ja-JP" sz="1100" dirty="0">
                  <a:latin typeface="メイリオ" panose="020B0604030504040204" pitchFamily="50" charset="-128"/>
                  <a:ea typeface="メイリオ" panose="020B0604030504040204" pitchFamily="50" charset="-128"/>
                </a:rPr>
                <a:t>30</a:t>
              </a:r>
              <a:r>
                <a:rPr lang="ja-JP" altLang="en-US" sz="1100" dirty="0">
                  <a:latin typeface="メイリオ" panose="020B0604030504040204" pitchFamily="50" charset="-128"/>
                  <a:ea typeface="メイリオ" panose="020B0604030504040204" pitchFamily="50" charset="-128"/>
                </a:rPr>
                <a:t>名の</a:t>
              </a:r>
              <a:r>
                <a:rPr lang="en" altLang="ja-JP" sz="1100" dirty="0">
                  <a:latin typeface="メイリオ" panose="020B0604030504040204" pitchFamily="50" charset="-128"/>
                  <a:ea typeface="メイリオ" panose="020B0604030504040204" pitchFamily="50" charset="-128"/>
                </a:rPr>
                <a:t>KPI</a:t>
              </a:r>
              <a:r>
                <a:rPr lang="ja-JP" altLang="en-US" sz="1100" dirty="0">
                  <a:latin typeface="メイリオ" panose="020B0604030504040204" pitchFamily="50" charset="-128"/>
                  <a:ea typeface="メイリオ" panose="020B0604030504040204" pitchFamily="50" charset="-128"/>
                </a:rPr>
                <a:t>管理／商談同席／育成を担当</a:t>
              </a:r>
            </a:p>
            <a:p>
              <a:pPr marL="182563" indent="-182563">
                <a:lnSpc>
                  <a:spcPct val="120000"/>
                </a:lnSpc>
                <a:spcBef>
                  <a:spcPts val="0"/>
                </a:spcBef>
              </a:pPr>
              <a:r>
                <a:rPr lang="ja-JP" altLang="en-US" sz="1100" dirty="0">
                  <a:latin typeface="メイリオ" panose="020B0604030504040204" pitchFamily="50" charset="-128"/>
                  <a:ea typeface="メイリオ" panose="020B0604030504040204" pitchFamily="50" charset="-128"/>
                </a:rPr>
                <a:t>◆プログラミングスクール教室長（現職）：体験会を年間</a:t>
              </a:r>
              <a:r>
                <a:rPr lang="en-US" altLang="ja-JP" sz="1100" dirty="0">
                  <a:latin typeface="メイリオ" panose="020B0604030504040204" pitchFamily="50" charset="-128"/>
                  <a:ea typeface="メイリオ" panose="020B0604030504040204" pitchFamily="50" charset="-128"/>
                </a:rPr>
                <a:t>96</a:t>
              </a:r>
              <a:r>
                <a:rPr lang="ja-JP" altLang="en-US" sz="1100" dirty="0">
                  <a:latin typeface="メイリオ" panose="020B0604030504040204" pitchFamily="50" charset="-128"/>
                  <a:ea typeface="メイリオ" panose="020B0604030504040204" pitchFamily="50" charset="-128"/>
                </a:rPr>
                <a:t>回開催（年間</a:t>
              </a:r>
              <a:r>
                <a:rPr lang="en-US" altLang="ja-JP" sz="1100" dirty="0">
                  <a:latin typeface="メイリオ" panose="020B0604030504040204" pitchFamily="50" charset="-128"/>
                  <a:ea typeface="メイリオ" panose="020B0604030504040204" pitchFamily="50" charset="-128"/>
                </a:rPr>
                <a:t>576〜1,152</a:t>
              </a:r>
              <a:r>
                <a:rPr lang="ja-JP" altLang="en-US" sz="1100" dirty="0">
                  <a:latin typeface="メイリオ" panose="020B0604030504040204" pitchFamily="50" charset="-128"/>
                  <a:ea typeface="メイリオ" panose="020B0604030504040204" pitchFamily="50" charset="-128"/>
                </a:rPr>
                <a:t>組の親子に提案・面談）</a:t>
              </a:r>
            </a:p>
            <a:p>
              <a:pPr marL="182563" indent="-182563">
                <a:lnSpc>
                  <a:spcPct val="120000"/>
                </a:lnSpc>
                <a:spcBef>
                  <a:spcPts val="0"/>
                </a:spcBef>
              </a:pPr>
              <a:r>
                <a:rPr lang="ja-JP" altLang="en-US" sz="1100" dirty="0">
                  <a:latin typeface="メイリオ" panose="020B0604030504040204" pitchFamily="50" charset="-128"/>
                  <a:ea typeface="メイリオ" panose="020B0604030504040204" pitchFamily="50" charset="-128"/>
                </a:rPr>
                <a:t>◆</a:t>
              </a:r>
              <a:r>
                <a:rPr lang="en" altLang="ja-JP" sz="1100" dirty="0">
                  <a:latin typeface="メイリオ" panose="020B0604030504040204" pitchFamily="50" charset="-128"/>
                  <a:ea typeface="メイリオ" panose="020B0604030504040204" pitchFamily="50" charset="-128"/>
                </a:rPr>
                <a:t>AI</a:t>
              </a:r>
              <a:r>
                <a:rPr lang="ja-JP" altLang="en-US" sz="1100" dirty="0">
                  <a:latin typeface="メイリオ" panose="020B0604030504040204" pitchFamily="50" charset="-128"/>
                  <a:ea typeface="メイリオ" panose="020B0604030504040204" pitchFamily="50" charset="-128"/>
                </a:rPr>
                <a:t>活用／開発支援：企業の広報・サービスサイト構築など</a:t>
              </a:r>
              <a:endParaRPr lang="en-US" altLang="ja-JP" sz="1100" dirty="0">
                <a:latin typeface="メイリオ" panose="020B0604030504040204" pitchFamily="50" charset="-128"/>
                <a:ea typeface="メイリオ" panose="020B0604030504040204" pitchFamily="50" charset="-128"/>
              </a:endParaRPr>
            </a:p>
            <a:p>
              <a:pPr marL="182563" indent="-182563">
                <a:lnSpc>
                  <a:spcPct val="120000"/>
                </a:lnSpc>
                <a:spcBef>
                  <a:spcPts val="0"/>
                </a:spcBef>
              </a:pPr>
              <a:r>
                <a:rPr lang="en-US" altLang="ja-JP" sz="1100" b="1" dirty="0">
                  <a:solidFill>
                    <a:srgbClr val="C00000"/>
                  </a:solidFill>
                  <a:latin typeface="メイリオ" panose="020B0604030504040204" pitchFamily="50" charset="-128"/>
                  <a:ea typeface="メイリオ" panose="020B0604030504040204" pitchFamily="50" charset="-128"/>
                </a:rPr>
                <a:t>【</a:t>
              </a:r>
              <a:r>
                <a:rPr lang="ja-JP" altLang="en-US" sz="1100" b="1" dirty="0">
                  <a:solidFill>
                    <a:srgbClr val="C00000"/>
                  </a:solidFill>
                  <a:latin typeface="メイリオ" panose="020B0604030504040204" pitchFamily="50" charset="-128"/>
                  <a:ea typeface="メイリオ" panose="020B0604030504040204" pitchFamily="50" charset="-128"/>
                </a:rPr>
                <a:t>講師・登壇関連</a:t>
              </a:r>
              <a:r>
                <a:rPr lang="en-US" altLang="ja-JP" sz="1100" b="1" dirty="0">
                  <a:solidFill>
                    <a:srgbClr val="C00000"/>
                  </a:solidFill>
                  <a:latin typeface="メイリオ" panose="020B0604030504040204" pitchFamily="50" charset="-128"/>
                  <a:ea typeface="メイリオ" panose="020B0604030504040204" pitchFamily="50" charset="-128"/>
                </a:rPr>
                <a:t>】</a:t>
              </a:r>
            </a:p>
            <a:p>
              <a:pPr marL="182563" indent="-182563">
                <a:lnSpc>
                  <a:spcPct val="120000"/>
                </a:lnSpc>
                <a:spcBef>
                  <a:spcPts val="0"/>
                </a:spcBef>
              </a:pPr>
              <a:r>
                <a:rPr lang="ja-JP" altLang="en-US" sz="1100" dirty="0">
                  <a:latin typeface="メイリオ" panose="020B0604030504040204" pitchFamily="50" charset="-128"/>
                  <a:ea typeface="メイリオ" panose="020B0604030504040204" pitchFamily="50" charset="-128"/>
                </a:rPr>
                <a:t>◆プログラミングスクール体験会：年間約</a:t>
              </a:r>
              <a:r>
                <a:rPr lang="en-US" altLang="ja-JP" sz="1100" dirty="0">
                  <a:latin typeface="メイリオ" panose="020B0604030504040204" pitchFamily="50" charset="-128"/>
                  <a:ea typeface="メイリオ" panose="020B0604030504040204" pitchFamily="50" charset="-128"/>
                </a:rPr>
                <a:t>96</a:t>
              </a:r>
              <a:r>
                <a:rPr lang="ja-JP" altLang="en-US" sz="1100" dirty="0">
                  <a:latin typeface="メイリオ" panose="020B0604030504040204" pitchFamily="50" charset="-128"/>
                  <a:ea typeface="メイリオ" panose="020B0604030504040204" pitchFamily="50" charset="-128"/>
                </a:rPr>
                <a:t>回開催（年間</a:t>
              </a:r>
              <a:r>
                <a:rPr lang="en-US" altLang="ja-JP" sz="1100" dirty="0">
                  <a:latin typeface="メイリオ" panose="020B0604030504040204" pitchFamily="50" charset="-128"/>
                  <a:ea typeface="メイリオ" panose="020B0604030504040204" pitchFamily="50" charset="-128"/>
                </a:rPr>
                <a:t>576〜1,152</a:t>
              </a:r>
              <a:r>
                <a:rPr lang="ja-JP" altLang="en-US" sz="1100" dirty="0">
                  <a:latin typeface="メイリオ" panose="020B0604030504040204" pitchFamily="50" charset="-128"/>
                  <a:ea typeface="メイリオ" panose="020B0604030504040204" pitchFamily="50" charset="-128"/>
                </a:rPr>
                <a:t>組前後の参加者へ講義・説明・プレゼンテーションを実施）</a:t>
              </a:r>
            </a:p>
            <a:p>
              <a:pPr marL="182563" indent="-182563">
                <a:lnSpc>
                  <a:spcPct val="120000"/>
                </a:lnSpc>
                <a:spcBef>
                  <a:spcPts val="0"/>
                </a:spcBef>
              </a:pPr>
              <a:r>
                <a:rPr lang="ja-JP" altLang="en-US" sz="1100" dirty="0">
                  <a:latin typeface="メイリオ" panose="020B0604030504040204" pitchFamily="50" charset="-128"/>
                  <a:ea typeface="メイリオ" panose="020B0604030504040204" pitchFamily="50" charset="-128"/>
                </a:rPr>
                <a:t>◆企業向け営業研修・</a:t>
              </a:r>
              <a:r>
                <a:rPr lang="en-US" altLang="ja-JP" sz="1100" dirty="0">
                  <a:latin typeface="メイリオ" panose="020B0604030504040204" pitchFamily="50" charset="-128"/>
                  <a:ea typeface="メイリオ" panose="020B0604030504040204" pitchFamily="50" charset="-128"/>
                </a:rPr>
                <a:t>AI</a:t>
              </a:r>
              <a:r>
                <a:rPr lang="ja-JP" altLang="en-US" sz="1100" dirty="0">
                  <a:latin typeface="メイリオ" panose="020B0604030504040204" pitchFamily="50" charset="-128"/>
                  <a:ea typeface="メイリオ" panose="020B0604030504040204" pitchFamily="50" charset="-128"/>
                </a:rPr>
                <a:t>活用研修：月２回程度を継続実施</a:t>
              </a:r>
            </a:p>
            <a:p>
              <a:pPr marL="182563" indent="-182563">
                <a:lnSpc>
                  <a:spcPct val="120000"/>
                </a:lnSpc>
                <a:spcBef>
                  <a:spcPts val="0"/>
                </a:spcBef>
              </a:pPr>
              <a:r>
                <a:rPr lang="ja-JP" altLang="en-US" sz="1100" dirty="0">
                  <a:latin typeface="メイリオ" panose="020B0604030504040204" pitchFamily="50" charset="-128"/>
                  <a:ea typeface="メイリオ" panose="020B0604030504040204" pitchFamily="50" charset="-128"/>
                </a:rPr>
                <a:t>◆企業向け</a:t>
              </a:r>
              <a:r>
                <a:rPr lang="en-US" altLang="ja-JP" sz="1100" dirty="0">
                  <a:latin typeface="メイリオ" panose="020B0604030504040204" pitchFamily="50" charset="-128"/>
                  <a:ea typeface="メイリオ" panose="020B0604030504040204" pitchFamily="50" charset="-128"/>
                </a:rPr>
                <a:t>e-learning</a:t>
              </a:r>
              <a:r>
                <a:rPr lang="ja-JP" altLang="en-US" sz="1100" dirty="0">
                  <a:latin typeface="メイリオ" panose="020B0604030504040204" pitchFamily="50" charset="-128"/>
                  <a:ea typeface="メイリオ" panose="020B0604030504040204" pitchFamily="50" charset="-128"/>
                </a:rPr>
                <a:t>教材：年</a:t>
              </a:r>
              <a:r>
                <a:rPr lang="en-US" altLang="ja-JP" sz="1100" dirty="0">
                  <a:latin typeface="メイリオ" panose="020B0604030504040204" pitchFamily="50" charset="-128"/>
                  <a:ea typeface="メイリオ" panose="020B0604030504040204" pitchFamily="50" charset="-128"/>
                </a:rPr>
                <a:t>36〜60</a:t>
              </a:r>
              <a:r>
                <a:rPr lang="ja-JP" altLang="en-US" sz="1100" dirty="0">
                  <a:latin typeface="メイリオ" panose="020B0604030504040204" pitchFamily="50" charset="-128"/>
                  <a:ea typeface="メイリオ" panose="020B0604030504040204" pitchFamily="50" charset="-128"/>
                </a:rPr>
                <a:t>本を企画・制作</a:t>
              </a:r>
            </a:p>
            <a:p>
              <a:pPr marL="182563" indent="-182563">
                <a:lnSpc>
                  <a:spcPct val="120000"/>
                </a:lnSpc>
                <a:spcBef>
                  <a:spcPts val="0"/>
                </a:spcBef>
              </a:pPr>
              <a:r>
                <a:rPr lang="ja-JP" altLang="en-US" sz="1100" dirty="0">
                  <a:latin typeface="メイリオ" panose="020B0604030504040204" pitchFamily="50" charset="-128"/>
                  <a:ea typeface="メイリオ" panose="020B0604030504040204" pitchFamily="50" charset="-128"/>
                </a:rPr>
                <a:t>◆数十名規模の研修・報告会での登壇経験多数</a:t>
              </a:r>
            </a:p>
          </p:txBody>
        </p:sp>
      </p:grpSp>
      <p:sp>
        <p:nvSpPr>
          <p:cNvPr id="7" name="テキスト ボックス 6">
            <a:extLst>
              <a:ext uri="{FF2B5EF4-FFF2-40B4-BE49-F238E27FC236}">
                <a16:creationId xmlns:a16="http://schemas.microsoft.com/office/drawing/2014/main" id="{EF268A0C-45D1-F8A6-F042-89FE3288B3DE}"/>
              </a:ext>
            </a:extLst>
          </p:cNvPr>
          <p:cNvSpPr txBox="1"/>
          <p:nvPr/>
        </p:nvSpPr>
        <p:spPr>
          <a:xfrm>
            <a:off x="4306123" y="1759486"/>
            <a:ext cx="7103465" cy="553998"/>
          </a:xfrm>
          <a:prstGeom prst="rect">
            <a:avLst/>
          </a:prstGeom>
          <a:noFill/>
        </p:spPr>
        <p:txBody>
          <a:bodyPr wrap="square">
            <a:spAutoFit/>
          </a:bodyPr>
          <a:lstStyle/>
          <a:p>
            <a:pPr>
              <a:spcAft>
                <a:spcPts val="0"/>
              </a:spcAft>
            </a:pPr>
            <a:r>
              <a:rPr lang="ja-JP" altLang="en-US" sz="1600" b="1" dirty="0">
                <a:latin typeface="メイリオ"/>
              </a:rPr>
              <a:t>研修講師／教育コンテンツプロデューサー／プログラミングスクール教室長</a:t>
            </a:r>
          </a:p>
          <a:p>
            <a:pPr>
              <a:spcAft>
                <a:spcPts val="0"/>
              </a:spcAft>
            </a:pPr>
            <a:r>
              <a:rPr lang="ja-JP" altLang="en-US" sz="1400" b="1" dirty="0">
                <a:latin typeface="メイリオ"/>
              </a:rPr>
              <a:t>（</a:t>
            </a:r>
            <a:r>
              <a:rPr lang="en" altLang="ja-JP" sz="1400" b="1" dirty="0">
                <a:latin typeface="メイリオ"/>
              </a:rPr>
              <a:t>SaaS</a:t>
            </a:r>
            <a:r>
              <a:rPr lang="ja-JP" altLang="en-US" sz="1400" b="1" dirty="0">
                <a:latin typeface="メイリオ"/>
              </a:rPr>
              <a:t>セールス・営業マネジメント）</a:t>
            </a:r>
          </a:p>
        </p:txBody>
      </p:sp>
      <p:sp>
        <p:nvSpPr>
          <p:cNvPr id="5" name="タイトル 1">
            <a:extLst>
              <a:ext uri="{FF2B5EF4-FFF2-40B4-BE49-F238E27FC236}">
                <a16:creationId xmlns:a16="http://schemas.microsoft.com/office/drawing/2014/main" id="{AA9B78EE-B483-61F3-DEB9-CCBD2230ABE4}"/>
              </a:ext>
            </a:extLst>
          </p:cNvPr>
          <p:cNvSpPr txBox="1">
            <a:spLocks/>
          </p:cNvSpPr>
          <p:nvPr/>
        </p:nvSpPr>
        <p:spPr>
          <a:xfrm>
            <a:off x="587549" y="370959"/>
            <a:ext cx="2180534" cy="4281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800" b="1" dirty="0">
                <a:latin typeface="メイリオ" panose="020B0604030504040204" pitchFamily="50" charset="-128"/>
                <a:ea typeface="メイリオ" panose="020B0604030504040204" pitchFamily="50" charset="-128"/>
              </a:rPr>
              <a:t>本研修の講師紹介</a:t>
            </a:r>
          </a:p>
        </p:txBody>
      </p:sp>
      <p:sp>
        <p:nvSpPr>
          <p:cNvPr id="14" name="スライド番号プレースホルダー 1">
            <a:extLst>
              <a:ext uri="{FF2B5EF4-FFF2-40B4-BE49-F238E27FC236}">
                <a16:creationId xmlns:a16="http://schemas.microsoft.com/office/drawing/2014/main" id="{5BECD959-87AC-B780-D5BD-DAA9DF344DA9}"/>
              </a:ext>
            </a:extLst>
          </p:cNvPr>
          <p:cNvSpPr txBox="1">
            <a:spLocks/>
          </p:cNvSpPr>
          <p:nvPr/>
        </p:nvSpPr>
        <p:spPr>
          <a:xfrm>
            <a:off x="8938879" y="6442768"/>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b="1" kern="1200">
                <a:solidFill>
                  <a:schemeClr val="tx1">
                    <a:tint val="75000"/>
                  </a:schemeClr>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FE2DE6EB-5838-4D1B-BF1B-50CBF85F63F1}" type="slidenum">
              <a:rPr lang="ja-JP" altLang="en-US" smtClean="0"/>
              <a:pPr/>
              <a:t>1</a:t>
            </a:fld>
            <a:endParaRPr lang="ja-JP" altLang="en-US"/>
          </a:p>
        </p:txBody>
      </p:sp>
      <p:sp>
        <p:nvSpPr>
          <p:cNvPr id="2" name="テキスト ボックス 1">
            <a:extLst>
              <a:ext uri="{FF2B5EF4-FFF2-40B4-BE49-F238E27FC236}">
                <a16:creationId xmlns:a16="http://schemas.microsoft.com/office/drawing/2014/main" id="{0ADF1CCE-5A2E-7541-977F-34CBEE82A768}"/>
              </a:ext>
            </a:extLst>
          </p:cNvPr>
          <p:cNvSpPr txBox="1"/>
          <p:nvPr/>
        </p:nvSpPr>
        <p:spPr>
          <a:xfrm>
            <a:off x="611013" y="865261"/>
            <a:ext cx="10969974" cy="672186"/>
          </a:xfrm>
          <a:prstGeom prst="rect">
            <a:avLst/>
          </a:prstGeom>
        </p:spPr>
        <p:txBody>
          <a:bodyPr vert="horz" lIns="99060" tIns="49530" rIns="99060" bIns="49530" rtlCol="0" anchor="ctr">
            <a:noAutofit/>
          </a:bodyPr>
          <a:lstStyle>
            <a:defPPr>
              <a:defRPr lang="ja-JP"/>
            </a:defPPr>
            <a:lvl1pPr>
              <a:lnSpc>
                <a:spcPct val="100000"/>
              </a:lnSpc>
              <a:spcBef>
                <a:spcPct val="0"/>
              </a:spcBef>
              <a:buNone/>
              <a:defRPr sz="2000" b="1">
                <a:latin typeface="メイリオ" panose="020B0604030504040204" pitchFamily="50" charset="-128"/>
                <a:ea typeface="メイリオ" panose="020B0604030504040204" pitchFamily="50" charset="-128"/>
                <a:cs typeface="+mj-cs"/>
              </a:defRPr>
            </a:lvl1pPr>
          </a:lstStyle>
          <a:p>
            <a:pPr>
              <a:lnSpc>
                <a:spcPts val="3200"/>
              </a:lnSpc>
              <a:spcAft>
                <a:spcPts val="0"/>
              </a:spcAft>
            </a:pPr>
            <a:r>
              <a:rPr lang="ja-JP" altLang="en-US" sz="1800" dirty="0">
                <a:latin typeface="メイリオ"/>
              </a:rPr>
              <a:t>ロジカルとパッションを両立した </a:t>
            </a:r>
            <a:r>
              <a:rPr lang="en-US" altLang="ja-JP" sz="1800" dirty="0">
                <a:solidFill>
                  <a:srgbClr val="C00000"/>
                </a:solidFill>
                <a:latin typeface="メイリオ"/>
              </a:rPr>
              <a:t>[</a:t>
            </a:r>
            <a:r>
              <a:rPr lang="ja-JP" altLang="en-US" sz="1800" dirty="0">
                <a:solidFill>
                  <a:srgbClr val="C00000"/>
                </a:solidFill>
                <a:latin typeface="メイリオ"/>
              </a:rPr>
              <a:t>営業</a:t>
            </a:r>
            <a:r>
              <a:rPr lang="en-US" altLang="ja-JP" sz="1800" dirty="0">
                <a:solidFill>
                  <a:srgbClr val="C00000"/>
                </a:solidFill>
                <a:latin typeface="メイリオ"/>
              </a:rPr>
              <a:t>×</a:t>
            </a:r>
            <a:r>
              <a:rPr lang="ja-JP" altLang="en-US" sz="1800" dirty="0">
                <a:solidFill>
                  <a:srgbClr val="C00000"/>
                </a:solidFill>
                <a:latin typeface="メイリオ"/>
              </a:rPr>
              <a:t>教育</a:t>
            </a:r>
            <a:r>
              <a:rPr lang="en-US" altLang="ja-JP" sz="1800" dirty="0">
                <a:solidFill>
                  <a:srgbClr val="C00000"/>
                </a:solidFill>
                <a:latin typeface="メイリオ"/>
              </a:rPr>
              <a:t>×</a:t>
            </a:r>
            <a:r>
              <a:rPr lang="en" altLang="ja-JP" sz="1800" dirty="0">
                <a:solidFill>
                  <a:srgbClr val="C00000"/>
                </a:solidFill>
                <a:latin typeface="メイリオ"/>
              </a:rPr>
              <a:t>AI</a:t>
            </a:r>
            <a:r>
              <a:rPr lang="ja-JP" altLang="en-US" sz="1800" dirty="0">
                <a:solidFill>
                  <a:srgbClr val="C00000"/>
                </a:solidFill>
                <a:latin typeface="メイリオ"/>
              </a:rPr>
              <a:t>活用</a:t>
            </a:r>
            <a:r>
              <a:rPr lang="en-US" altLang="ja-JP" sz="1800" dirty="0">
                <a:solidFill>
                  <a:srgbClr val="C00000"/>
                </a:solidFill>
                <a:latin typeface="メイリオ"/>
              </a:rPr>
              <a:t>]</a:t>
            </a:r>
            <a:r>
              <a:rPr lang="ja-JP" altLang="en-US" sz="1800" dirty="0">
                <a:solidFill>
                  <a:srgbClr val="C00000"/>
                </a:solidFill>
                <a:latin typeface="メイリオ"/>
              </a:rPr>
              <a:t> </a:t>
            </a:r>
            <a:r>
              <a:rPr lang="ja-JP" altLang="en-US" sz="1800" dirty="0">
                <a:latin typeface="メイリオ"/>
              </a:rPr>
              <a:t>の指導が得意。</a:t>
            </a:r>
            <a:endParaRPr lang="en-US" altLang="ja-JP" sz="1800" dirty="0">
              <a:latin typeface="メイリオ"/>
            </a:endParaRPr>
          </a:p>
          <a:p>
            <a:pPr>
              <a:lnSpc>
                <a:spcPts val="3200"/>
              </a:lnSpc>
              <a:spcAft>
                <a:spcPts val="0"/>
              </a:spcAft>
            </a:pPr>
            <a:r>
              <a:rPr lang="ja-JP" altLang="en-US" sz="1800" dirty="0">
                <a:latin typeface="メイリオ"/>
              </a:rPr>
              <a:t>子供からビジネスパーソンまで幅広い対象者に</a:t>
            </a:r>
            <a:r>
              <a:rPr lang="ja-JP" altLang="en-US" sz="1600" dirty="0">
                <a:latin typeface="メイリオ"/>
              </a:rPr>
              <a:t> </a:t>
            </a:r>
            <a:r>
              <a:rPr lang="ja-JP" altLang="en-US" sz="2800" dirty="0">
                <a:solidFill>
                  <a:srgbClr val="C00000"/>
                </a:solidFill>
              </a:rPr>
              <a:t>“行動変容”</a:t>
            </a:r>
            <a:r>
              <a:rPr lang="ja-JP" altLang="en-US" sz="1800" dirty="0">
                <a:latin typeface="メイリオ"/>
              </a:rPr>
              <a:t>を生みだす実践型研修を提供します！</a:t>
            </a:r>
          </a:p>
        </p:txBody>
      </p:sp>
      <p:sp>
        <p:nvSpPr>
          <p:cNvPr id="10" name="コンテンツ プレースホルダー 4">
            <a:extLst>
              <a:ext uri="{FF2B5EF4-FFF2-40B4-BE49-F238E27FC236}">
                <a16:creationId xmlns:a16="http://schemas.microsoft.com/office/drawing/2014/main" id="{A70BD538-ED9B-19FB-C706-81F2CBE6DB9D}"/>
              </a:ext>
            </a:extLst>
          </p:cNvPr>
          <p:cNvSpPr txBox="1">
            <a:spLocks/>
          </p:cNvSpPr>
          <p:nvPr/>
        </p:nvSpPr>
        <p:spPr>
          <a:xfrm>
            <a:off x="2684499" y="4740646"/>
            <a:ext cx="8799858" cy="1690416"/>
          </a:xfrm>
          <a:prstGeom prst="rect">
            <a:avLst/>
          </a:prstGeom>
        </p:spPr>
        <p:txBody>
          <a:bodyPr vert="horz" lIns="74295" tIns="37149" rIns="74295" bIns="37149" rtlCol="0">
            <a:noAutofit/>
          </a:bodyPr>
          <a:lstStyle>
            <a:lvl1pPr marL="0" indent="0" algn="l" defTabSz="914400" rtl="0" eaLnBrk="1" latinLnBrk="0" hangingPunct="1">
              <a:lnSpc>
                <a:spcPct val="110000"/>
              </a:lnSpc>
              <a:spcBef>
                <a:spcPts val="1000"/>
              </a:spcBef>
              <a:buFont typeface="Arial" panose="020B0604020202020204" pitchFamily="34" charset="0"/>
              <a:buNone/>
              <a:defRPr kumimoji="1" sz="2400" kern="1200">
                <a:solidFill>
                  <a:schemeClr val="tx1"/>
                </a:solidFill>
                <a:latin typeface="Meiryo UI" panose="020B0604030504040204" pitchFamily="50" charset="-128"/>
                <a:ea typeface="Meiryo UI" panose="020B0604030504040204" pitchFamily="50" charset="-128"/>
                <a:cs typeface="+mn-cs"/>
              </a:defRPr>
            </a:lvl1pPr>
            <a:lvl2pPr marL="228600" indent="-228600" algn="l" defTabSz="914400" rtl="0" eaLnBrk="1" latinLnBrk="0" hangingPunct="1">
              <a:lnSpc>
                <a:spcPct val="11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2pPr>
            <a:lvl3pPr marL="457200" indent="-228600" algn="l" defTabSz="914400" rtl="0" eaLnBrk="1" latinLnBrk="0" hangingPunct="1">
              <a:lnSpc>
                <a:spcPct val="11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kumimoji="1" sz="1600" kern="1200">
                <a:solidFill>
                  <a:schemeClr val="tx1"/>
                </a:solidFill>
                <a:latin typeface="Meiryo UI" panose="020B0604030504040204" pitchFamily="50" charset="-128"/>
                <a:ea typeface="Meiryo UI" panose="020B0604030504040204" pitchFamily="50" charset="-128"/>
                <a:cs typeface="+mn-cs"/>
              </a:defRPr>
            </a:lvl4pPr>
            <a:lvl5pPr marL="914400" indent="-228600" algn="l" defTabSz="914400" rtl="0" eaLnBrk="1" latinLnBrk="0" hangingPunct="1">
              <a:lnSpc>
                <a:spcPct val="110000"/>
              </a:lnSpc>
              <a:spcBef>
                <a:spcPts val="500"/>
              </a:spcBef>
              <a:buFont typeface="Arial" panose="020B0604020202020204" pitchFamily="34" charset="0"/>
              <a:buChar char="•"/>
              <a:defRPr kumimoji="1" sz="14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88900" indent="-88900">
              <a:lnSpc>
                <a:spcPct val="120000"/>
              </a:lnSpc>
              <a:spcBef>
                <a:spcPts val="0"/>
              </a:spcBef>
            </a:pPr>
            <a:r>
              <a:rPr lang="ja-JP" altLang="en-US" sz="1200" b="1" dirty="0">
                <a:latin typeface="メイリオ" panose="020B0604030504040204" pitchFamily="50" charset="-128"/>
                <a:ea typeface="メイリオ" panose="020B0604030504040204" pitchFamily="50" charset="-128"/>
              </a:rPr>
              <a:t>≪講師としてのスタイル≫</a:t>
            </a:r>
          </a:p>
          <a:p>
            <a:pPr marL="88900" indent="-88900">
              <a:lnSpc>
                <a:spcPct val="120000"/>
              </a:lnSpc>
              <a:spcBef>
                <a:spcPts val="0"/>
              </a:spcBef>
            </a:pPr>
            <a:r>
              <a:rPr lang="ja-JP" altLang="en-US" sz="1100" dirty="0">
                <a:latin typeface="メイリオ" panose="020B0604030504040204" pitchFamily="50" charset="-128"/>
                <a:ea typeface="メイリオ" panose="020B0604030504040204" pitchFamily="50" charset="-128"/>
              </a:rPr>
              <a:t>◆研修は「聞いて終わり」ではなく、</a:t>
            </a:r>
            <a:r>
              <a:rPr lang="ja-JP" altLang="en-US" sz="1100" b="1" dirty="0">
                <a:solidFill>
                  <a:srgbClr val="C00000"/>
                </a:solidFill>
                <a:latin typeface="メイリオ" panose="020B0604030504040204" pitchFamily="50" charset="-128"/>
                <a:ea typeface="メイリオ" panose="020B0604030504040204" pitchFamily="50" charset="-128"/>
              </a:rPr>
              <a:t>現場で再現できる行動</a:t>
            </a:r>
            <a:r>
              <a:rPr lang="ja-JP" altLang="en-US" sz="1100" dirty="0">
                <a:latin typeface="メイリオ" panose="020B0604030504040204" pitchFamily="50" charset="-128"/>
                <a:ea typeface="メイリオ" panose="020B0604030504040204" pitchFamily="50" charset="-128"/>
              </a:rPr>
              <a:t>に落とし込むことを最優先に設計。</a:t>
            </a:r>
            <a:br>
              <a:rPr lang="en-US" altLang="ja-JP"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営業・マネジメントで培った経験を活かし、</a:t>
            </a:r>
            <a:r>
              <a:rPr lang="ja-JP" altLang="en-US" sz="1100" b="1" dirty="0">
                <a:solidFill>
                  <a:srgbClr val="C00000"/>
                </a:solidFill>
                <a:latin typeface="メイリオ" panose="020B0604030504040204" pitchFamily="50" charset="-128"/>
                <a:ea typeface="メイリオ" panose="020B0604030504040204" pitchFamily="50" charset="-128"/>
              </a:rPr>
              <a:t>ゴール設定（何ができれば合格か）→実践手順→振り返り</a:t>
            </a:r>
            <a:r>
              <a:rPr lang="ja-JP" altLang="en-US" sz="1100" dirty="0">
                <a:latin typeface="メイリオ" panose="020B0604030504040204" pitchFamily="50" charset="-128"/>
                <a:ea typeface="メイリオ" panose="020B0604030504040204" pitchFamily="50" charset="-128"/>
              </a:rPr>
              <a:t>までを</a:t>
            </a:r>
            <a:r>
              <a:rPr lang="ja-JP" altLang="en-US" sz="1100" b="1" dirty="0">
                <a:solidFill>
                  <a:srgbClr val="C00000"/>
                </a:solidFill>
                <a:latin typeface="メイリオ" panose="020B0604030504040204" pitchFamily="50" charset="-128"/>
                <a:ea typeface="メイリオ" panose="020B0604030504040204" pitchFamily="50" charset="-128"/>
              </a:rPr>
              <a:t>一本化</a:t>
            </a:r>
            <a:r>
              <a:rPr lang="ja-JP" altLang="en-US" sz="1100" dirty="0">
                <a:latin typeface="メイリオ" panose="020B0604030504040204" pitchFamily="50" charset="-128"/>
                <a:ea typeface="メイリオ" panose="020B0604030504040204" pitchFamily="50" charset="-128"/>
              </a:rPr>
              <a:t>し、受講後に </a:t>
            </a:r>
            <a:r>
              <a:rPr lang="ja-JP" altLang="en-US" sz="1100" b="1" dirty="0">
                <a:solidFill>
                  <a:srgbClr val="C00000"/>
                </a:solidFill>
                <a:latin typeface="メイリオ" panose="020B0604030504040204" pitchFamily="50" charset="-128"/>
                <a:ea typeface="メイリオ" panose="020B0604030504040204" pitchFamily="50" charset="-128"/>
              </a:rPr>
              <a:t>“明日から何をどう変えるか” が具体に残せる指導</a:t>
            </a:r>
            <a:r>
              <a:rPr lang="ja-JP" altLang="en-US" sz="1100" dirty="0">
                <a:latin typeface="メイリオ" panose="020B0604030504040204" pitchFamily="50" charset="-128"/>
                <a:ea typeface="メイリオ" panose="020B0604030504040204" pitchFamily="50" charset="-128"/>
              </a:rPr>
              <a:t>を徹底。</a:t>
            </a:r>
          </a:p>
          <a:p>
            <a:pPr marL="88900" indent="-88900">
              <a:lnSpc>
                <a:spcPct val="120000"/>
              </a:lnSpc>
              <a:spcBef>
                <a:spcPts val="0"/>
              </a:spcBef>
            </a:pPr>
            <a:r>
              <a:rPr lang="ja-JP" altLang="en-US" sz="1100" dirty="0">
                <a:latin typeface="メイリオ" panose="020B0604030504040204" pitchFamily="50" charset="-128"/>
                <a:ea typeface="メイリオ" panose="020B0604030504040204" pitchFamily="50" charset="-128"/>
              </a:rPr>
              <a:t>◆</a:t>
            </a:r>
            <a:r>
              <a:rPr lang="ja-JP" altLang="en-US" sz="1100" b="1" dirty="0">
                <a:solidFill>
                  <a:srgbClr val="C00000"/>
                </a:solidFill>
                <a:latin typeface="メイリオ" panose="020B0604030504040204" pitchFamily="50" charset="-128"/>
                <a:ea typeface="メイリオ" panose="020B0604030504040204" pitchFamily="50" charset="-128"/>
              </a:rPr>
              <a:t>「仕事を作業にしない」</a:t>
            </a:r>
            <a:r>
              <a:rPr lang="ja-JP" altLang="en-US" sz="1100" dirty="0">
                <a:latin typeface="メイリオ" panose="020B0604030504040204" pitchFamily="50" charset="-128"/>
                <a:ea typeface="メイリオ" panose="020B0604030504040204" pitchFamily="50" charset="-128"/>
              </a:rPr>
              <a:t>という価値観を軸に、</a:t>
            </a:r>
            <a:r>
              <a:rPr lang="ja-JP" altLang="en-US" sz="1100" b="1" dirty="0">
                <a:solidFill>
                  <a:srgbClr val="C00000"/>
                </a:solidFill>
                <a:latin typeface="メイリオ" panose="020B0604030504040204" pitchFamily="50" charset="-128"/>
                <a:ea typeface="メイリオ" panose="020B0604030504040204" pitchFamily="50" charset="-128"/>
              </a:rPr>
              <a:t>受講者の主体性を引き出す設計</a:t>
            </a:r>
            <a:r>
              <a:rPr lang="ja-JP" altLang="en-US" sz="1100" dirty="0">
                <a:latin typeface="メイリオ" panose="020B0604030504040204" pitchFamily="50" charset="-128"/>
                <a:ea typeface="メイリオ" panose="020B0604030504040204" pitchFamily="50" charset="-128"/>
              </a:rPr>
              <a:t>が強み。達成感が出る課題設計、進捗の可視化、小さな成功体験の積み上げなどを組み合わせ、受講者が</a:t>
            </a:r>
            <a:r>
              <a:rPr lang="ja-JP" altLang="en-US" sz="1100" b="1" dirty="0">
                <a:solidFill>
                  <a:srgbClr val="C00000"/>
                </a:solidFill>
                <a:latin typeface="メイリオ" panose="020B0604030504040204" pitchFamily="50" charset="-128"/>
                <a:ea typeface="メイリオ" panose="020B0604030504040204" pitchFamily="50" charset="-128"/>
              </a:rPr>
              <a:t>自分の意思で動ける状態（自走）</a:t>
            </a:r>
            <a:r>
              <a:rPr lang="ja-JP" altLang="en-US" sz="1100" dirty="0">
                <a:latin typeface="メイリオ" panose="020B0604030504040204" pitchFamily="50" charset="-128"/>
                <a:ea typeface="メイリオ" panose="020B0604030504040204" pitchFamily="50" charset="-128"/>
              </a:rPr>
              <a:t>へつなげる。</a:t>
            </a:r>
          </a:p>
          <a:p>
            <a:pPr marL="88900" indent="-88900">
              <a:lnSpc>
                <a:spcPct val="120000"/>
              </a:lnSpc>
              <a:spcBef>
                <a:spcPts val="0"/>
              </a:spcBef>
            </a:pPr>
            <a:r>
              <a:rPr lang="ja-JP" altLang="en-US" sz="1100" dirty="0">
                <a:latin typeface="メイリオ" panose="020B0604030504040204" pitchFamily="50" charset="-128"/>
                <a:ea typeface="メイリオ" panose="020B0604030504040204" pitchFamily="50" charset="-128"/>
              </a:rPr>
              <a:t>◆</a:t>
            </a:r>
            <a:r>
              <a:rPr lang="ja-JP" altLang="en-US" sz="1100" b="1" dirty="0">
                <a:solidFill>
                  <a:srgbClr val="C00000"/>
                </a:solidFill>
                <a:latin typeface="メイリオ" panose="020B0604030504040204" pitchFamily="50" charset="-128"/>
                <a:ea typeface="メイリオ" panose="020B0604030504040204" pitchFamily="50" charset="-128"/>
              </a:rPr>
              <a:t>初学者指導に自信</a:t>
            </a:r>
            <a:r>
              <a:rPr lang="ja-JP" altLang="en-US" sz="1100" dirty="0">
                <a:latin typeface="メイリオ" panose="020B0604030504040204" pitchFamily="50" charset="-128"/>
                <a:ea typeface="メイリオ" panose="020B0604030504040204" pitchFamily="50" charset="-128"/>
              </a:rPr>
              <a:t>あり。プログラミングスクール教室長として理解度の差が大きい参加者を日常的に支援しており、</a:t>
            </a:r>
            <a:r>
              <a:rPr lang="ja-JP" altLang="en-US" sz="1100" b="1" dirty="0">
                <a:solidFill>
                  <a:srgbClr val="C00000"/>
                </a:solidFill>
                <a:latin typeface="メイリオ" panose="020B0604030504040204" pitchFamily="50" charset="-128"/>
                <a:ea typeface="メイリオ" panose="020B0604030504040204" pitchFamily="50" charset="-128"/>
              </a:rPr>
              <a:t>専門用語を噛み砕き、「例→デモ→演習→フィードバック」</a:t>
            </a:r>
            <a:r>
              <a:rPr lang="ja-JP" altLang="en-US" sz="1100" dirty="0">
                <a:latin typeface="メイリオ" panose="020B0604030504040204" pitchFamily="50" charset="-128"/>
                <a:ea typeface="メイリオ" panose="020B0604030504040204" pitchFamily="50" charset="-128"/>
              </a:rPr>
              <a:t>の流れで</a:t>
            </a:r>
            <a:r>
              <a:rPr lang="ja-JP" altLang="en-US" sz="1100" b="1" dirty="0">
                <a:solidFill>
                  <a:srgbClr val="C00000"/>
                </a:solidFill>
                <a:latin typeface="メイリオ" panose="020B0604030504040204" pitchFamily="50" charset="-128"/>
                <a:ea typeface="メイリオ" panose="020B0604030504040204" pitchFamily="50" charset="-128"/>
              </a:rPr>
              <a:t>躓きを残さない指導</a:t>
            </a:r>
            <a:r>
              <a:rPr lang="ja-JP" altLang="en-US" sz="1100" dirty="0">
                <a:latin typeface="メイリオ" panose="020B0604030504040204" pitchFamily="50" charset="-128"/>
                <a:ea typeface="メイリオ" panose="020B0604030504040204" pitchFamily="50" charset="-128"/>
              </a:rPr>
              <a:t>を実践。質問しやすい場づくりとフォローも大切に。</a:t>
            </a:r>
          </a:p>
        </p:txBody>
      </p:sp>
      <p:pic>
        <p:nvPicPr>
          <p:cNvPr id="15" name="図 14" descr="ノートパソコンの前に立っている男性&#10;&#10;AI 生成コンテンツは誤りを含む可能性があります。">
            <a:extLst>
              <a:ext uri="{FF2B5EF4-FFF2-40B4-BE49-F238E27FC236}">
                <a16:creationId xmlns:a16="http://schemas.microsoft.com/office/drawing/2014/main" id="{E26F1241-64E2-406A-8CBD-77CC8A43AE42}"/>
              </a:ext>
            </a:extLst>
          </p:cNvPr>
          <p:cNvPicPr>
            <a:picLocks noChangeAspect="1"/>
          </p:cNvPicPr>
          <p:nvPr/>
        </p:nvPicPr>
        <p:blipFill>
          <a:blip r:embed="rId2">
            <a:extLst>
              <a:ext uri="{28A0092B-C50C-407E-A947-70E740481C1C}">
                <a14:useLocalDpi xmlns:a14="http://schemas.microsoft.com/office/drawing/2010/main" val="0"/>
              </a:ext>
            </a:extLst>
          </a:blip>
          <a:srcRect t="5869" r="40599" b="41949"/>
          <a:stretch>
            <a:fillRect/>
          </a:stretch>
        </p:blipFill>
        <p:spPr>
          <a:xfrm>
            <a:off x="818947" y="1845224"/>
            <a:ext cx="1689671" cy="1979064"/>
          </a:xfrm>
          <a:prstGeom prst="rect">
            <a:avLst/>
          </a:prstGeom>
          <a:ln w="6350">
            <a:solidFill>
              <a:schemeClr val="tx1"/>
            </a:solidFill>
          </a:ln>
        </p:spPr>
      </p:pic>
    </p:spTree>
    <p:extLst>
      <p:ext uri="{BB962C8B-B14F-4D97-AF65-F5344CB8AC3E}">
        <p14:creationId xmlns:p14="http://schemas.microsoft.com/office/powerpoint/2010/main" val="1110457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22384</TotalTime>
  <Words>434</Words>
  <Application>Microsoft Office PowerPoint</Application>
  <PresentationFormat>ワイド画面</PresentationFormat>
  <Paragraphs>23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雅成 上野</cp:lastModifiedBy>
  <cp:revision>5781</cp:revision>
  <dcterms:created xsi:type="dcterms:W3CDTF">2021-05-24T00:24:51Z</dcterms:created>
  <dcterms:modified xsi:type="dcterms:W3CDTF">2026-01-24T10:09:25Z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114771</vt:lpwstr>
  </property>
  <property fmtid="{D5CDD505-2E9C-101B-9397-08002B2CF9AE}" pid="3" name="NXPowerLiteSettings">
    <vt:lpwstr>C74006B004C800</vt:lpwstr>
  </property>
  <property fmtid="{D5CDD505-2E9C-101B-9397-08002B2CF9AE}" pid="4" name="NXPowerLiteVersion">
    <vt:lpwstr>S8.0.9</vt:lpwstr>
  </property>
</Properties>
</file>